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72" r:id="rId4"/>
    <p:sldId id="265" r:id="rId5"/>
    <p:sldId id="274" r:id="rId6"/>
    <p:sldId id="275" r:id="rId7"/>
    <p:sldId id="280" r:id="rId8"/>
    <p:sldId id="268" r:id="rId9"/>
    <p:sldId id="267" r:id="rId10"/>
    <p:sldId id="258" r:id="rId11"/>
    <p:sldId id="266" r:id="rId12"/>
    <p:sldId id="282" r:id="rId13"/>
    <p:sldId id="283" r:id="rId14"/>
    <p:sldId id="261" r:id="rId15"/>
    <p:sldId id="263" r:id="rId16"/>
    <p:sldId id="285" r:id="rId17"/>
    <p:sldId id="286" r:id="rId18"/>
    <p:sldId id="269" r:id="rId19"/>
    <p:sldId id="284" r:id="rId20"/>
  </p:sldIdLst>
  <p:sldSz cx="9144000" cy="5715000" type="screen16x10"/>
  <p:notesSz cx="6858000" cy="9144000"/>
  <p:embeddedFontLst>
    <p:embeddedFont>
      <p:font typeface="NeuzCyr" panose="02000503000000020003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3B0"/>
    <a:srgbClr val="006666"/>
    <a:srgbClr val="4A9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1" autoAdjust="0"/>
  </p:normalViewPr>
  <p:slideViewPr>
    <p:cSldViewPr>
      <p:cViewPr varScale="1">
        <p:scale>
          <a:sx n="84" d="100"/>
          <a:sy n="84" d="100"/>
        </p:scale>
        <p:origin x="-86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97446-7444-45C1-A28A-36E8C5F5BF7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B9EE-302B-4D5A-B72E-B82CDCE53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3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B9EE-302B-4D5A-B72E-B82CDCE537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6E1-72D0-49E6-BDE7-A47E33DA7495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3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0475-710B-46F6-8C6B-AA7ADBD9A92E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3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A843-45BF-4B6E-874B-B39477EBDA87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6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C7F4-4FF3-4AB7-B89E-8F932F80089E}" type="datetime1">
              <a:rPr lang="ru-RU" altLang="en-US" smtClean="0"/>
              <a:t>13.03.2019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2DB6-5434-4AC6-9F5C-80C9C605482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695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3A1-4FFF-4B04-8F04-A969A46C7386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9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E1B-AEC2-474C-9E2A-CE50964B0E01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2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A492-8420-467E-8F2A-57DE8EF29DFA}" type="datetime1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9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AB69-B0F8-4AC7-A493-9FCF8E7779CC}" type="datetime1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06CF-87F0-45A7-94E7-1B1CE5029FC9}" type="datetime1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6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812E-5CB3-4D56-861D-96474E85A715}" type="datetime1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9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5060-F0FC-4DC0-B641-0F4FBBF70E88}" type="datetime1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46D5-93C2-4672-B4E0-DB9772CCF259}" type="datetime1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EB55-362E-4F33-8583-C8B5B5A8D715}" type="datetime1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6A3C-05A4-4586-B938-D8C3FC70B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5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9.jpeg"/><Relationship Id="rId7" Type="http://schemas.openxmlformats.org/officeDocument/2006/relationships/image" Target="../media/image223.jpe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jpeg"/><Relationship Id="rId5" Type="http://schemas.openxmlformats.org/officeDocument/2006/relationships/image" Target="../media/image221.jpeg"/><Relationship Id="rId4" Type="http://schemas.openxmlformats.org/officeDocument/2006/relationships/image" Target="../media/image220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8.png"/><Relationship Id="rId5" Type="http://schemas.openxmlformats.org/officeDocument/2006/relationships/image" Target="../media/image227.jpeg"/><Relationship Id="rId10" Type="http://schemas.openxmlformats.org/officeDocument/2006/relationships/image" Target="../media/image231.tiff"/><Relationship Id="rId4" Type="http://schemas.openxmlformats.org/officeDocument/2006/relationships/image" Target="../media/image226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2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40.png"/><Relationship Id="rId5" Type="http://schemas.openxmlformats.org/officeDocument/2006/relationships/image" Target="../media/image235.jpeg"/><Relationship Id="rId10" Type="http://schemas.openxmlformats.org/officeDocument/2006/relationships/image" Target="../media/image8.jpeg"/><Relationship Id="rId4" Type="http://schemas.openxmlformats.org/officeDocument/2006/relationships/image" Target="../media/image234.jpeg"/><Relationship Id="rId9" Type="http://schemas.openxmlformats.org/officeDocument/2006/relationships/image" Target="../media/image2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42.jpeg"/><Relationship Id="rId7" Type="http://schemas.openxmlformats.org/officeDocument/2006/relationships/image" Target="../media/image246.jpeg"/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jpeg"/><Relationship Id="rId21" Type="http://schemas.openxmlformats.org/officeDocument/2006/relationships/image" Target="../media/image26.jpeg"/><Relationship Id="rId34" Type="http://schemas.openxmlformats.org/officeDocument/2006/relationships/image" Target="../media/image39.jpeg"/><Relationship Id="rId42" Type="http://schemas.openxmlformats.org/officeDocument/2006/relationships/image" Target="../media/image45.jpe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jpeg"/><Relationship Id="rId63" Type="http://schemas.openxmlformats.org/officeDocument/2006/relationships/image" Target="../media/image66.jpeg"/><Relationship Id="rId68" Type="http://schemas.openxmlformats.org/officeDocument/2006/relationships/image" Target="../media/image69.jpeg"/><Relationship Id="rId76" Type="http://schemas.openxmlformats.org/officeDocument/2006/relationships/image" Target="../media/image75.png"/><Relationship Id="rId84" Type="http://schemas.openxmlformats.org/officeDocument/2006/relationships/image" Target="../media/image81.jpeg"/><Relationship Id="rId89" Type="http://schemas.openxmlformats.org/officeDocument/2006/relationships/image" Target="../media/image85.png"/><Relationship Id="rId97" Type="http://schemas.openxmlformats.org/officeDocument/2006/relationships/hyperlink" Target="http://images.yandex.ru/yandpage?q=1801382864&amp;p=14&amp;ag=ih&amp;rpt2=simage&amp;qs=text=%F2%CF%CB%D3%C1&amp;isize=&amp;ogo=5&amp;rpt=image" TargetMode="External"/><Relationship Id="rId7" Type="http://schemas.openxmlformats.org/officeDocument/2006/relationships/image" Target="../media/image17.png"/><Relationship Id="rId71" Type="http://schemas.openxmlformats.org/officeDocument/2006/relationships/hyperlink" Target="http://www.lefutur.ru/" TargetMode="External"/><Relationship Id="rId92" Type="http://schemas.openxmlformats.org/officeDocument/2006/relationships/image" Target="../media/image87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images.yandex.ru/yandpage?q=806077024&amp;p=1&amp;ag=ih&amp;rpt2=simage&amp;qs=text=%FC%CC%C6%CF%D2&amp;isize=&amp;ogo=5&amp;rpt=image" TargetMode="External"/><Relationship Id="rId29" Type="http://schemas.openxmlformats.org/officeDocument/2006/relationships/image" Target="../media/image34.png"/><Relationship Id="rId11" Type="http://schemas.openxmlformats.org/officeDocument/2006/relationships/image" Target="../media/image19.jpeg"/><Relationship Id="rId24" Type="http://schemas.openxmlformats.org/officeDocument/2006/relationships/image" Target="../media/image29.jpeg"/><Relationship Id="rId32" Type="http://schemas.openxmlformats.org/officeDocument/2006/relationships/image" Target="../media/image37.png"/><Relationship Id="rId37" Type="http://schemas.openxmlformats.org/officeDocument/2006/relationships/hyperlink" Target="http://www.89068888839.ru/part/m1_clip_image004.jpg" TargetMode="External"/><Relationship Id="rId40" Type="http://schemas.openxmlformats.org/officeDocument/2006/relationships/image" Target="../media/image43.jpeg"/><Relationship Id="rId45" Type="http://schemas.openxmlformats.org/officeDocument/2006/relationships/image" Target="../media/image48.jpeg"/><Relationship Id="rId53" Type="http://schemas.openxmlformats.org/officeDocument/2006/relationships/image" Target="../media/image56.png"/><Relationship Id="rId58" Type="http://schemas.openxmlformats.org/officeDocument/2006/relationships/image" Target="../media/image61.jpeg"/><Relationship Id="rId66" Type="http://schemas.openxmlformats.org/officeDocument/2006/relationships/image" Target="../media/image68.jpeg"/><Relationship Id="rId74" Type="http://schemas.openxmlformats.org/officeDocument/2006/relationships/image" Target="../media/image73.png"/><Relationship Id="rId79" Type="http://schemas.openxmlformats.org/officeDocument/2006/relationships/hyperlink" Target="http://www.prbb.ru/" TargetMode="External"/><Relationship Id="rId87" Type="http://schemas.openxmlformats.org/officeDocument/2006/relationships/hyperlink" Target="http://www.masse.su/images/medium/0289815ab5f90367a6a7e59104b73291.gif" TargetMode="External"/><Relationship Id="rId102" Type="http://schemas.openxmlformats.org/officeDocument/2006/relationships/image" Target="../media/image96.jpeg"/><Relationship Id="rId5" Type="http://schemas.openxmlformats.org/officeDocument/2006/relationships/image" Target="../media/image15.jpeg"/><Relationship Id="rId61" Type="http://schemas.openxmlformats.org/officeDocument/2006/relationships/image" Target="../media/image64.jpeg"/><Relationship Id="rId82" Type="http://schemas.openxmlformats.org/officeDocument/2006/relationships/image" Target="../media/image80.png"/><Relationship Id="rId90" Type="http://schemas.openxmlformats.org/officeDocument/2006/relationships/hyperlink" Target="http://www.omc.ru/" TargetMode="External"/><Relationship Id="rId95" Type="http://schemas.openxmlformats.org/officeDocument/2006/relationships/image" Target="../media/image90.jpeg"/><Relationship Id="rId19" Type="http://schemas.openxmlformats.org/officeDocument/2006/relationships/image" Target="../media/image24.jpeg"/><Relationship Id="rId14" Type="http://schemas.openxmlformats.org/officeDocument/2006/relationships/hyperlink" Target="http://images.yandex.ru/yandpage?q=1246633248&amp;p=10&amp;ag=ih&amp;rpt2=simage&amp;qs=rpt=image&amp;text=%ED%E6%E4" TargetMode="External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jpeg"/><Relationship Id="rId43" Type="http://schemas.openxmlformats.org/officeDocument/2006/relationships/image" Target="../media/image46.jpeg"/><Relationship Id="rId48" Type="http://schemas.openxmlformats.org/officeDocument/2006/relationships/image" Target="../media/image51.jpe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0.png"/><Relationship Id="rId77" Type="http://schemas.openxmlformats.org/officeDocument/2006/relationships/image" Target="../media/image76.jpeg"/><Relationship Id="rId100" Type="http://schemas.openxmlformats.org/officeDocument/2006/relationships/image" Target="../media/image94.jpeg"/><Relationship Id="rId8" Type="http://schemas.openxmlformats.org/officeDocument/2006/relationships/hyperlink" Target="http://images.yandex.ru/yandpage?q=796950816&amp;p=40&amp;ag=ih&amp;rpt2=simage&amp;qs=text=%F3%C1%D4%CF%D2%C9&amp;isize=&amp;ogo=5&amp;rpt=image" TargetMode="External"/><Relationship Id="rId51" Type="http://schemas.openxmlformats.org/officeDocument/2006/relationships/image" Target="../media/image54.jpeg"/><Relationship Id="rId72" Type="http://schemas.openxmlformats.org/officeDocument/2006/relationships/image" Target="../media/image72.png"/><Relationship Id="rId80" Type="http://schemas.openxmlformats.org/officeDocument/2006/relationships/image" Target="../media/image78.png"/><Relationship Id="rId85" Type="http://schemas.openxmlformats.org/officeDocument/2006/relationships/image" Target="../media/image82.png"/><Relationship Id="rId93" Type="http://schemas.openxmlformats.org/officeDocument/2006/relationships/image" Target="../media/image88.png"/><Relationship Id="rId98" Type="http://schemas.openxmlformats.org/officeDocument/2006/relationships/image" Target="../media/image92.jpeg"/><Relationship Id="rId3" Type="http://schemas.openxmlformats.org/officeDocument/2006/relationships/image" Target="../media/image8.jpeg"/><Relationship Id="rId12" Type="http://schemas.openxmlformats.org/officeDocument/2006/relationships/hyperlink" Target="http://images.yandex.ru/yandpage?q=546504352&amp;p=57&amp;ag=ih&amp;rpt2=simage&amp;qs=text=GTS&amp;isize=&amp;ogo=5&amp;rpt=image" TargetMode="External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2.jpe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hyperlink" Target="http://www.presence.nl/index.php" TargetMode="External"/><Relationship Id="rId20" Type="http://schemas.openxmlformats.org/officeDocument/2006/relationships/image" Target="../media/image25.jpeg"/><Relationship Id="rId41" Type="http://schemas.openxmlformats.org/officeDocument/2006/relationships/image" Target="../media/image44.jpe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1.png"/><Relationship Id="rId75" Type="http://schemas.openxmlformats.org/officeDocument/2006/relationships/image" Target="../media/image74.jpeg"/><Relationship Id="rId83" Type="http://schemas.openxmlformats.org/officeDocument/2006/relationships/hyperlink" Target="http://www.bellaviaggia.com/images/Longchamp.jpg" TargetMode="External"/><Relationship Id="rId88" Type="http://schemas.openxmlformats.org/officeDocument/2006/relationships/image" Target="../media/image84.png"/><Relationship Id="rId91" Type="http://schemas.openxmlformats.org/officeDocument/2006/relationships/image" Target="../media/image86.jpeg"/><Relationship Id="rId9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jpe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hyperlink" Target="http://images.yandex.ru/yandpage?q=1731120464&amp;p=17&amp;ag=ih&amp;rpt2=simage&amp;qs=text=%E7%C5%CC%C9%CF%D0%C1%D2%CB&amp;isize=&amp;ogo=5&amp;rpt=image" TargetMode="External"/><Relationship Id="rId31" Type="http://schemas.openxmlformats.org/officeDocument/2006/relationships/image" Target="../media/image36.jpe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hyperlink" Target="http://www.stroydepo.ru/" TargetMode="External"/><Relationship Id="rId73" Type="http://schemas.openxmlformats.org/officeDocument/2006/relationships/hyperlink" Target="http://www.det-mir.ru/" TargetMode="External"/><Relationship Id="rId78" Type="http://schemas.openxmlformats.org/officeDocument/2006/relationships/image" Target="../media/image77.png"/><Relationship Id="rId81" Type="http://schemas.openxmlformats.org/officeDocument/2006/relationships/image" Target="../media/image79.jpeg"/><Relationship Id="rId86" Type="http://schemas.openxmlformats.org/officeDocument/2006/relationships/image" Target="../media/image83.jpeg"/><Relationship Id="rId94" Type="http://schemas.openxmlformats.org/officeDocument/2006/relationships/image" Target="../media/image89.jpeg"/><Relationship Id="rId99" Type="http://schemas.openxmlformats.org/officeDocument/2006/relationships/image" Target="../media/image93.gif"/><Relationship Id="rId101" Type="http://schemas.openxmlformats.org/officeDocument/2006/relationships/image" Target="../media/image95.jpe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3" Type="http://schemas.openxmlformats.org/officeDocument/2006/relationships/image" Target="../media/image20.jpeg"/><Relationship Id="rId18" Type="http://schemas.openxmlformats.org/officeDocument/2006/relationships/image" Target="../media/image23.png"/><Relationship Id="rId39" Type="http://schemas.openxmlformats.org/officeDocument/2006/relationships/hyperlink" Target="http://mrn-park.info/finans/images/photo/kmb_bank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1.jpeg"/><Relationship Id="rId21" Type="http://schemas.openxmlformats.org/officeDocument/2006/relationships/image" Target="../media/image117.jpeg"/><Relationship Id="rId34" Type="http://schemas.openxmlformats.org/officeDocument/2006/relationships/image" Target="../media/image129.png"/><Relationship Id="rId42" Type="http://schemas.openxmlformats.org/officeDocument/2006/relationships/image" Target="../media/image137.png"/><Relationship Id="rId47" Type="http://schemas.openxmlformats.org/officeDocument/2006/relationships/image" Target="../media/image142.jpeg"/><Relationship Id="rId50" Type="http://schemas.openxmlformats.org/officeDocument/2006/relationships/image" Target="../media/image145.jpeg"/><Relationship Id="rId55" Type="http://schemas.openxmlformats.org/officeDocument/2006/relationships/image" Target="../media/image150.png"/><Relationship Id="rId63" Type="http://schemas.openxmlformats.org/officeDocument/2006/relationships/image" Target="../media/image158.jpeg"/><Relationship Id="rId68" Type="http://schemas.openxmlformats.org/officeDocument/2006/relationships/image" Target="../media/image163.png"/><Relationship Id="rId76" Type="http://schemas.openxmlformats.org/officeDocument/2006/relationships/image" Target="../media/image171.png"/><Relationship Id="rId84" Type="http://schemas.openxmlformats.org/officeDocument/2006/relationships/image" Target="../media/image179.png"/><Relationship Id="rId89" Type="http://schemas.openxmlformats.org/officeDocument/2006/relationships/image" Target="../media/image184.jpeg"/><Relationship Id="rId97" Type="http://schemas.openxmlformats.org/officeDocument/2006/relationships/image" Target="../media/image192.gif"/><Relationship Id="rId7" Type="http://schemas.openxmlformats.org/officeDocument/2006/relationships/image" Target="../media/image103.png"/><Relationship Id="rId71" Type="http://schemas.openxmlformats.org/officeDocument/2006/relationships/image" Target="../media/image166.jpeg"/><Relationship Id="rId92" Type="http://schemas.openxmlformats.org/officeDocument/2006/relationships/image" Target="../media/image187.png"/><Relationship Id="rId2" Type="http://schemas.openxmlformats.org/officeDocument/2006/relationships/image" Target="../media/image98.jpeg"/><Relationship Id="rId16" Type="http://schemas.openxmlformats.org/officeDocument/2006/relationships/image" Target="../media/image112.png"/><Relationship Id="rId29" Type="http://schemas.openxmlformats.org/officeDocument/2006/relationships/image" Target="../media/image124.png"/><Relationship Id="rId11" Type="http://schemas.openxmlformats.org/officeDocument/2006/relationships/image" Target="../media/image107.jpe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37" Type="http://schemas.openxmlformats.org/officeDocument/2006/relationships/image" Target="../media/image132.jpeg"/><Relationship Id="rId40" Type="http://schemas.openxmlformats.org/officeDocument/2006/relationships/image" Target="../media/image135.jpeg"/><Relationship Id="rId45" Type="http://schemas.openxmlformats.org/officeDocument/2006/relationships/image" Target="../media/image140.png"/><Relationship Id="rId53" Type="http://schemas.openxmlformats.org/officeDocument/2006/relationships/image" Target="../media/image148.png"/><Relationship Id="rId58" Type="http://schemas.openxmlformats.org/officeDocument/2006/relationships/image" Target="../media/image153.gif"/><Relationship Id="rId66" Type="http://schemas.openxmlformats.org/officeDocument/2006/relationships/image" Target="../media/image161.png"/><Relationship Id="rId74" Type="http://schemas.openxmlformats.org/officeDocument/2006/relationships/image" Target="../media/image169.gif"/><Relationship Id="rId79" Type="http://schemas.openxmlformats.org/officeDocument/2006/relationships/image" Target="../media/image174.jpeg"/><Relationship Id="rId87" Type="http://schemas.openxmlformats.org/officeDocument/2006/relationships/image" Target="../media/image182.png"/><Relationship Id="rId5" Type="http://schemas.openxmlformats.org/officeDocument/2006/relationships/image" Target="../media/image101.jpeg"/><Relationship Id="rId61" Type="http://schemas.openxmlformats.org/officeDocument/2006/relationships/image" Target="../media/image156.jpeg"/><Relationship Id="rId82" Type="http://schemas.openxmlformats.org/officeDocument/2006/relationships/image" Target="../media/image177.png"/><Relationship Id="rId90" Type="http://schemas.openxmlformats.org/officeDocument/2006/relationships/image" Target="../media/image185.png"/><Relationship Id="rId95" Type="http://schemas.openxmlformats.org/officeDocument/2006/relationships/image" Target="../media/image190.jpeg"/><Relationship Id="rId19" Type="http://schemas.openxmlformats.org/officeDocument/2006/relationships/image" Target="../media/image115.png"/><Relationship Id="rId14" Type="http://schemas.openxmlformats.org/officeDocument/2006/relationships/image" Target="../media/image110.jpeg"/><Relationship Id="rId22" Type="http://schemas.openxmlformats.org/officeDocument/2006/relationships/image" Target="../media/image118.png"/><Relationship Id="rId27" Type="http://schemas.openxmlformats.org/officeDocument/2006/relationships/image" Target="../media/image122.png"/><Relationship Id="rId30" Type="http://schemas.openxmlformats.org/officeDocument/2006/relationships/image" Target="../media/image125.jpeg"/><Relationship Id="rId35" Type="http://schemas.openxmlformats.org/officeDocument/2006/relationships/image" Target="../media/image130.png"/><Relationship Id="rId43" Type="http://schemas.openxmlformats.org/officeDocument/2006/relationships/image" Target="../media/image138.jpeg"/><Relationship Id="rId48" Type="http://schemas.openxmlformats.org/officeDocument/2006/relationships/image" Target="../media/image143.png"/><Relationship Id="rId56" Type="http://schemas.openxmlformats.org/officeDocument/2006/relationships/image" Target="../media/image151.jpeg"/><Relationship Id="rId64" Type="http://schemas.openxmlformats.org/officeDocument/2006/relationships/image" Target="../media/image159.jpeg"/><Relationship Id="rId69" Type="http://schemas.openxmlformats.org/officeDocument/2006/relationships/image" Target="../media/image164.jpeg"/><Relationship Id="rId77" Type="http://schemas.openxmlformats.org/officeDocument/2006/relationships/image" Target="../media/image172.png"/><Relationship Id="rId8" Type="http://schemas.openxmlformats.org/officeDocument/2006/relationships/image" Target="../media/image104.gif"/><Relationship Id="rId51" Type="http://schemas.openxmlformats.org/officeDocument/2006/relationships/image" Target="../media/image146.png"/><Relationship Id="rId72" Type="http://schemas.openxmlformats.org/officeDocument/2006/relationships/image" Target="../media/image167.jpeg"/><Relationship Id="rId80" Type="http://schemas.openxmlformats.org/officeDocument/2006/relationships/image" Target="../media/image175.jpeg"/><Relationship Id="rId85" Type="http://schemas.openxmlformats.org/officeDocument/2006/relationships/image" Target="../media/image180.gif"/><Relationship Id="rId93" Type="http://schemas.openxmlformats.org/officeDocument/2006/relationships/image" Target="../media/image188.jpeg"/><Relationship Id="rId3" Type="http://schemas.openxmlformats.org/officeDocument/2006/relationships/image" Target="../media/image99.jpe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0.jpeg"/><Relationship Id="rId33" Type="http://schemas.openxmlformats.org/officeDocument/2006/relationships/image" Target="../media/image128.png"/><Relationship Id="rId38" Type="http://schemas.openxmlformats.org/officeDocument/2006/relationships/image" Target="../media/image133.jpeg"/><Relationship Id="rId46" Type="http://schemas.openxmlformats.org/officeDocument/2006/relationships/image" Target="../media/image141.png"/><Relationship Id="rId59" Type="http://schemas.openxmlformats.org/officeDocument/2006/relationships/image" Target="../media/image154.jpeg"/><Relationship Id="rId67" Type="http://schemas.openxmlformats.org/officeDocument/2006/relationships/image" Target="../media/image162.png"/><Relationship Id="rId20" Type="http://schemas.openxmlformats.org/officeDocument/2006/relationships/image" Target="../media/image116.png"/><Relationship Id="rId41" Type="http://schemas.openxmlformats.org/officeDocument/2006/relationships/image" Target="../media/image136.jpeg"/><Relationship Id="rId54" Type="http://schemas.openxmlformats.org/officeDocument/2006/relationships/image" Target="../media/image149.png"/><Relationship Id="rId62" Type="http://schemas.openxmlformats.org/officeDocument/2006/relationships/image" Target="../media/image157.png"/><Relationship Id="rId70" Type="http://schemas.openxmlformats.org/officeDocument/2006/relationships/image" Target="../media/image165.png"/><Relationship Id="rId75" Type="http://schemas.openxmlformats.org/officeDocument/2006/relationships/image" Target="../media/image170.jpeg"/><Relationship Id="rId83" Type="http://schemas.openxmlformats.org/officeDocument/2006/relationships/image" Target="../media/image178.png"/><Relationship Id="rId88" Type="http://schemas.openxmlformats.org/officeDocument/2006/relationships/image" Target="../media/image183.jpeg"/><Relationship Id="rId91" Type="http://schemas.openxmlformats.org/officeDocument/2006/relationships/image" Target="../media/image186.jpeg"/><Relationship Id="rId96" Type="http://schemas.openxmlformats.org/officeDocument/2006/relationships/image" Target="../media/image1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jpeg"/><Relationship Id="rId15" Type="http://schemas.openxmlformats.org/officeDocument/2006/relationships/image" Target="../media/image111.png"/><Relationship Id="rId23" Type="http://schemas.openxmlformats.org/officeDocument/2006/relationships/image" Target="../media/image8.jpeg"/><Relationship Id="rId28" Type="http://schemas.openxmlformats.org/officeDocument/2006/relationships/image" Target="../media/image123.png"/><Relationship Id="rId36" Type="http://schemas.openxmlformats.org/officeDocument/2006/relationships/image" Target="../media/image131.jpeg"/><Relationship Id="rId49" Type="http://schemas.openxmlformats.org/officeDocument/2006/relationships/image" Target="../media/image144.jpeg"/><Relationship Id="rId57" Type="http://schemas.openxmlformats.org/officeDocument/2006/relationships/image" Target="../media/image152.jpeg"/><Relationship Id="rId10" Type="http://schemas.openxmlformats.org/officeDocument/2006/relationships/image" Target="../media/image106.jpeg"/><Relationship Id="rId31" Type="http://schemas.openxmlformats.org/officeDocument/2006/relationships/image" Target="../media/image126.jpeg"/><Relationship Id="rId44" Type="http://schemas.openxmlformats.org/officeDocument/2006/relationships/image" Target="../media/image139.jpeg"/><Relationship Id="rId52" Type="http://schemas.openxmlformats.org/officeDocument/2006/relationships/image" Target="../media/image147.jpeg"/><Relationship Id="rId60" Type="http://schemas.openxmlformats.org/officeDocument/2006/relationships/image" Target="../media/image155.png"/><Relationship Id="rId65" Type="http://schemas.openxmlformats.org/officeDocument/2006/relationships/image" Target="../media/image160.png"/><Relationship Id="rId73" Type="http://schemas.openxmlformats.org/officeDocument/2006/relationships/image" Target="../media/image168.png"/><Relationship Id="rId78" Type="http://schemas.openxmlformats.org/officeDocument/2006/relationships/image" Target="../media/image173.png"/><Relationship Id="rId81" Type="http://schemas.openxmlformats.org/officeDocument/2006/relationships/image" Target="../media/image176.png"/><Relationship Id="rId86" Type="http://schemas.openxmlformats.org/officeDocument/2006/relationships/image" Target="../media/image181.gif"/><Relationship Id="rId94" Type="http://schemas.openxmlformats.org/officeDocument/2006/relationships/image" Target="../media/image189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Relationship Id="rId13" Type="http://schemas.openxmlformats.org/officeDocument/2006/relationships/image" Target="../media/image109.png"/><Relationship Id="rId18" Type="http://schemas.openxmlformats.org/officeDocument/2006/relationships/image" Target="../media/image114.jpeg"/><Relationship Id="rId39" Type="http://schemas.openxmlformats.org/officeDocument/2006/relationships/image" Target="../media/image1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18" Type="http://schemas.openxmlformats.org/officeDocument/2006/relationships/image" Target="../media/image209.jpeg"/><Relationship Id="rId3" Type="http://schemas.openxmlformats.org/officeDocument/2006/relationships/image" Target="../media/image194.png"/><Relationship Id="rId21" Type="http://schemas.openxmlformats.org/officeDocument/2006/relationships/image" Target="../media/image212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17" Type="http://schemas.openxmlformats.org/officeDocument/2006/relationships/image" Target="../media/image208.jpeg"/><Relationship Id="rId2" Type="http://schemas.openxmlformats.org/officeDocument/2006/relationships/image" Target="../media/image193.png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7.gif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4" Type="http://schemas.openxmlformats.org/officeDocument/2006/relationships/image" Target="../media/image195.jpe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Relationship Id="rId2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/>
          <a:stretch/>
        </p:blipFill>
        <p:spPr>
          <a:xfrm>
            <a:off x="0" y="-22820"/>
            <a:ext cx="9144000" cy="5737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7" y="1057300"/>
            <a:ext cx="4822304" cy="280831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624078"/>
            <a:ext cx="4822304" cy="122502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6666"/>
                </a:solidFill>
              </a:rPr>
              <a:t>НАМ ЧЕТВЕРТЬ ВЕКА,</a:t>
            </a:r>
            <a:r>
              <a:rPr lang="en-US" sz="3200" dirty="0" smtClean="0">
                <a:solidFill>
                  <a:srgbClr val="006666"/>
                </a:solidFill>
              </a:rPr>
              <a:t/>
            </a:r>
            <a:br>
              <a:rPr lang="en-US" sz="3200" dirty="0" smtClean="0">
                <a:solidFill>
                  <a:srgbClr val="006666"/>
                </a:solidFill>
              </a:rPr>
            </a:br>
            <a:r>
              <a:rPr lang="ru-RU" sz="3200" dirty="0" smtClean="0">
                <a:solidFill>
                  <a:srgbClr val="006666"/>
                </a:solidFill>
              </a:rPr>
              <a:t>И УДАЧУ</a:t>
            </a:r>
            <a:r>
              <a:rPr lang="en-US" sz="3200" dirty="0" smtClean="0">
                <a:solidFill>
                  <a:srgbClr val="006666"/>
                </a:solidFill>
              </a:rPr>
              <a:t/>
            </a:r>
            <a:br>
              <a:rPr lang="en-US" sz="3200" dirty="0" smtClean="0">
                <a:solidFill>
                  <a:srgbClr val="006666"/>
                </a:solidFill>
              </a:rPr>
            </a:br>
            <a:r>
              <a:rPr lang="ru-RU" sz="3200" dirty="0" smtClean="0">
                <a:solidFill>
                  <a:srgbClr val="006666"/>
                </a:solidFill>
              </a:rPr>
              <a:t>МЫ ПРОДОЛЖАЕМ ПРИНОСИТЬ </a:t>
            </a:r>
            <a:endParaRPr lang="ru-RU" sz="3200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6648" y="3322536"/>
            <a:ext cx="6400800" cy="14605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ГК </a:t>
            </a:r>
            <a:r>
              <a:rPr lang="ru-RU" sz="1800" dirty="0" smtClean="0">
                <a:solidFill>
                  <a:schemeClr val="tx1"/>
                </a:solidFill>
              </a:rPr>
              <a:t>«ШАГ</a:t>
            </a:r>
            <a:r>
              <a:rPr lang="ru-RU" sz="1800" dirty="0" smtClean="0">
                <a:solidFill>
                  <a:schemeClr val="tx1"/>
                </a:solidFill>
              </a:rPr>
              <a:t>»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32234" r="23337" b="43470"/>
          <a:stretch/>
        </p:blipFill>
        <p:spPr>
          <a:xfrm>
            <a:off x="5615000" y="4456734"/>
            <a:ext cx="864096" cy="2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/>
          <a:stretch/>
        </p:blipFill>
        <p:spPr>
          <a:xfrm>
            <a:off x="4562835" y="3817045"/>
            <a:ext cx="3230887" cy="18979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779026"/>
            <a:ext cx="4148641" cy="2501340"/>
          </a:xfrm>
        </p:spPr>
        <p:txBody>
          <a:bodyPr>
            <a:normAutofit/>
          </a:bodyPr>
          <a:lstStyle/>
          <a:p>
            <a:r>
              <a:rPr lang="ru-RU" sz="1600" dirty="0"/>
              <a:t>Год основания </a:t>
            </a:r>
            <a:r>
              <a:rPr lang="ru-RU" sz="1600" b="1" dirty="0"/>
              <a:t>– </a:t>
            </a:r>
            <a:r>
              <a:rPr lang="en-US" sz="1600" b="1" dirty="0"/>
              <a:t>2015</a:t>
            </a:r>
            <a:endParaRPr lang="ru-RU" sz="1600" b="1" dirty="0"/>
          </a:p>
          <a:p>
            <a:r>
              <a:rPr lang="ru-RU" sz="1600" dirty="0"/>
              <a:t>Провели </a:t>
            </a:r>
            <a:r>
              <a:rPr lang="ru-RU" sz="1600" b="1" dirty="0" smtClean="0"/>
              <a:t>1</a:t>
            </a:r>
            <a:r>
              <a:rPr lang="en-US" sz="1600" b="1" dirty="0"/>
              <a:t>7</a:t>
            </a:r>
            <a:r>
              <a:rPr lang="ru-RU" sz="1600" b="1" dirty="0" smtClean="0"/>
              <a:t> </a:t>
            </a:r>
            <a:r>
              <a:rPr lang="ru-RU" sz="1600" b="1" dirty="0"/>
              <a:t>встреч</a:t>
            </a:r>
          </a:p>
          <a:p>
            <a:pPr lvl="0"/>
            <a:r>
              <a:rPr lang="ru-RU" sz="1600" b="1" dirty="0"/>
              <a:t>Новый вид консалтинга – «Перекрестное опыление»</a:t>
            </a:r>
          </a:p>
          <a:p>
            <a:pPr lvl="0"/>
            <a:r>
              <a:rPr lang="ru-RU" sz="1600" dirty="0"/>
              <a:t>Обмен опытом между предпринимателями разных поколений</a:t>
            </a:r>
          </a:p>
          <a:p>
            <a:r>
              <a:rPr lang="ru-RU" sz="1600" dirty="0"/>
              <a:t>Групповой «свежий взгляд»</a:t>
            </a:r>
          </a:p>
          <a:p>
            <a:pPr lvl="0"/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652"/>
            <a:ext cx="3134670" cy="1967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2"/>
          <a:stretch/>
        </p:blipFill>
        <p:spPr>
          <a:xfrm>
            <a:off x="7251065" y="-3686"/>
            <a:ext cx="1892935" cy="19793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7125" r="28171" b="1837"/>
          <a:stretch/>
        </p:blipFill>
        <p:spPr>
          <a:xfrm>
            <a:off x="4562835" y="1963581"/>
            <a:ext cx="2342177" cy="18534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9" b="21292"/>
          <a:stretch/>
        </p:blipFill>
        <p:spPr>
          <a:xfrm>
            <a:off x="6995678" y="3805007"/>
            <a:ext cx="2164213" cy="19099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6" b="15221"/>
          <a:stretch/>
        </p:blipFill>
        <p:spPr>
          <a:xfrm>
            <a:off x="6755369" y="1963581"/>
            <a:ext cx="2388631" cy="185346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10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-9805" y="78527"/>
            <a:ext cx="2277549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БИЗНЕС-ГРАБЛИ КЛУБ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" t="25585" r="2006" b="18980"/>
          <a:stretch/>
        </p:blipFill>
        <p:spPr>
          <a:xfrm>
            <a:off x="0" y="507895"/>
            <a:ext cx="1417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idero.store/images/w400?bucket=store-raw-data.ridero.store&amp;key=ridero/sku/2019-02/5c768300ce6c22070003ac34/rev.2019-03-05T14:59:28.378Z/cover-front.png&amp;format=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59" y="3001516"/>
            <a:ext cx="1386162" cy="19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1346"/>
          <a:stretch/>
        </p:blipFill>
        <p:spPr bwMode="auto">
          <a:xfrm>
            <a:off x="4012951" y="907901"/>
            <a:ext cx="1250725" cy="17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039" y="3177528"/>
            <a:ext cx="1461856" cy="1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http://www.libex.ru/dimg/201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4706" y="918048"/>
            <a:ext cx="1420166" cy="17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5366" y="918047"/>
            <a:ext cx="1096097" cy="17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01516"/>
            <a:ext cx="1234794" cy="165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55" y="918048"/>
            <a:ext cx="1285532" cy="17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11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-9805" y="78527"/>
            <a:ext cx="3573693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БИБЛИОТЕКА ВЛАДЕЛЬЦА БИЗНЕСА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2" y="553244"/>
            <a:ext cx="1212394" cy="10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5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69" y="1356323"/>
            <a:ext cx="1655964" cy="6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4" descr="http://www.acmpglobal.org/resource/resmgr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145" y="2157335"/>
            <a:ext cx="1292218" cy="12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tepconsulting.ru/sites/all/themes/myzen/images/imc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0" y="2474842"/>
            <a:ext cx="712951" cy="3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\\Stepkb\User\Гульнара\Соц.сети и имидж\Картинки\_MG_6015.jpg"/>
          <p:cNvPicPr>
            <a:picLocks noChangeAspect="1" noChangeArrowheads="1"/>
          </p:cNvPicPr>
          <p:nvPr/>
        </p:nvPicPr>
        <p:blipFill>
          <a:blip r:embed="rId5" cstate="print"/>
          <a:srcRect l="13330" r="10022"/>
          <a:stretch>
            <a:fillRect/>
          </a:stretch>
        </p:blipFill>
        <p:spPr bwMode="auto">
          <a:xfrm>
            <a:off x="7800653" y="2914666"/>
            <a:ext cx="915310" cy="82343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4924774" y="2818551"/>
            <a:ext cx="2808312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500" dirty="0">
                <a:latin typeface="+mj-lt"/>
              </a:rPr>
              <a:t>Выступления на конференциях для розничных сетей – </a:t>
            </a:r>
            <a:r>
              <a:rPr lang="en-US" altLang="ru-RU" sz="1500" dirty="0">
                <a:latin typeface="+mj-lt"/>
              </a:rPr>
              <a:t>BBCG</a:t>
            </a:r>
            <a:r>
              <a:rPr lang="ru-RU" altLang="ru-RU" sz="1500" dirty="0">
                <a:latin typeface="+mj-lt"/>
              </a:rPr>
              <a:t>, </a:t>
            </a:r>
            <a:r>
              <a:rPr lang="en-US" altLang="ru-RU" sz="1500" dirty="0">
                <a:latin typeface="+mj-lt"/>
              </a:rPr>
              <a:t>METRO, FEACO, </a:t>
            </a:r>
            <a:r>
              <a:rPr lang="ru-RU" altLang="ru-RU" sz="1500" dirty="0">
                <a:latin typeface="+mj-lt"/>
              </a:rPr>
              <a:t>ПРОДЭКСПО,  и т.д.</a:t>
            </a:r>
          </a:p>
        </p:txBody>
      </p:sp>
      <p:pic>
        <p:nvPicPr>
          <p:cNvPr id="42" name="Picture 4" descr="\\STEPFS01\Sqi\КачОбсл\03 Продажи\Презентации\Презентации новые 2017\upgrate новые варианты\Наташа\ЛНВ в КО\фото 2\MSPA_EU_A_logo.png"/>
          <p:cNvPicPr>
            <a:picLocks noChangeAspect="1" noChangeArrowheads="1"/>
          </p:cNvPicPr>
          <p:nvPr/>
        </p:nvPicPr>
        <p:blipFill>
          <a:blip r:embed="rId6" cstate="print"/>
          <a:srcRect t="-3651" r="72113" b="25400"/>
          <a:stretch>
            <a:fillRect/>
          </a:stretch>
        </p:blipFill>
        <p:spPr bwMode="auto">
          <a:xfrm>
            <a:off x="2465464" y="1572347"/>
            <a:ext cx="1344972" cy="42146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64" y="3544254"/>
            <a:ext cx="1181441" cy="3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59" y="2160900"/>
            <a:ext cx="865922" cy="10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5" y="3326383"/>
            <a:ext cx="1538654" cy="5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0812" y="1459714"/>
            <a:ext cx="3187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В </a:t>
            </a:r>
            <a:r>
              <a:rPr lang="ru-RU" sz="1500" b="1" dirty="0"/>
              <a:t>2012</a:t>
            </a:r>
            <a:r>
              <a:rPr lang="ru-RU" sz="1500" dirty="0"/>
              <a:t> выпустили отчет о стратегической устойчивости – первая из российских консалтинговых компаний.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12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-9805" y="78527"/>
            <a:ext cx="2925621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ЧЛЕНСТВО В АССОЦИАЦИЯХ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Global Reporting Initiative (GRI) is a non-profit organization that promotes economic sustainability. It produces one of the world's most prevalent standards for sustainability reporting - also known as ecological footprint reporting, Environmental S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3" y="1532129"/>
            <a:ext cx="893639" cy="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мгу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01" y="953690"/>
            <a:ext cx="1153307" cy="10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аугн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1" y="2456236"/>
            <a:ext cx="500234" cy="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ранх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45" y="2744695"/>
            <a:ext cx="1459824" cy="4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логотип рэу плехан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50" y="935196"/>
            <a:ext cx="1099134" cy="10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5624" y="3865612"/>
            <a:ext cx="1946869" cy="553998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Школа консультантов КЦ «ШАГ»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16016" y="3865612"/>
            <a:ext cx="1740193" cy="553998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Программа «Дети бизнеса»</a:t>
            </a:r>
          </a:p>
        </p:txBody>
      </p:sp>
      <p:pic>
        <p:nvPicPr>
          <p:cNvPr id="3082" name="Picture 10" descr="Картинки по запросу логотип гу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96" y="2561213"/>
            <a:ext cx="1212811" cy="7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логотип вшэ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95" y="969267"/>
            <a:ext cx="1214413" cy="11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13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-9805" y="78527"/>
            <a:ext cx="3789717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ПРЕПОДАВАТЕЛЬСКАЯ ДЕЯТЕЛЬНОСТЬ</a:t>
            </a:r>
            <a:endParaRPr lang="ru-RU" sz="1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ºÐ¸Ñ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4" y="2085444"/>
            <a:ext cx="2208246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ºÐ¸Ñ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12" y="2481773"/>
            <a:ext cx="2208246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ºÐ¸Ñ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62" y="2131894"/>
            <a:ext cx="2208246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14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-9805" y="78527"/>
            <a:ext cx="2565581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В ЧЕМ СЕКРЕТ УСПЕХА?</a:t>
            </a:r>
            <a:endParaRPr lang="ru-RU" sz="1667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6792" y="4109024"/>
            <a:ext cx="127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838982" y="4505353"/>
            <a:ext cx="160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СОТРУДНИКИ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00150" y="4109024"/>
            <a:ext cx="143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ЦЕННОСТИ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78" y="973936"/>
            <a:ext cx="2883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ГРУППА КОМПАНИЙ «ШАГ»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845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7544" y="1500875"/>
            <a:ext cx="33655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500" dirty="0">
              <a:latin typeface="+mn-lt"/>
            </a:endParaRPr>
          </a:p>
          <a:p>
            <a:r>
              <a:rPr lang="ru-RU" altLang="ru-RU" sz="1500" dirty="0">
                <a:latin typeface="+mn-lt"/>
              </a:rPr>
              <a:t>12 -15 проектов одновременно</a:t>
            </a:r>
          </a:p>
          <a:p>
            <a:r>
              <a:rPr lang="ru-RU" altLang="ru-RU" sz="1500" dirty="0">
                <a:latin typeface="+mn-lt"/>
              </a:rPr>
              <a:t>«Спецназ»</a:t>
            </a:r>
          </a:p>
          <a:p>
            <a:r>
              <a:rPr lang="ru-RU" altLang="ru-RU" sz="1500" dirty="0">
                <a:latin typeface="+mn-lt"/>
              </a:rPr>
              <a:t>Инфраструктура</a:t>
            </a:r>
          </a:p>
          <a:p>
            <a:r>
              <a:rPr lang="ru-RU" altLang="ru-RU" sz="1500" dirty="0">
                <a:latin typeface="+mn-lt"/>
              </a:rPr>
              <a:t>РП –</a:t>
            </a:r>
            <a:r>
              <a:rPr lang="en-US" altLang="ru-RU" sz="1500" dirty="0">
                <a:latin typeface="+mn-lt"/>
              </a:rPr>
              <a:t> account manager</a:t>
            </a:r>
            <a:endParaRPr lang="ru-RU" altLang="ru-RU" sz="1500" dirty="0">
              <a:latin typeface="+mn-lt"/>
            </a:endParaRPr>
          </a:p>
          <a:p>
            <a:r>
              <a:rPr lang="ru-RU" altLang="ru-RU" sz="1500" dirty="0">
                <a:latin typeface="+mn-lt"/>
              </a:rPr>
              <a:t>Мотивация: «бригадирский»  </a:t>
            </a:r>
            <a:r>
              <a:rPr lang="ru-RU" altLang="ru-RU" sz="1500" dirty="0" smtClean="0">
                <a:latin typeface="+mn-lt"/>
              </a:rPr>
              <a:t>принцип</a:t>
            </a:r>
            <a:endParaRPr lang="ru-RU" altLang="ru-RU" sz="15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15</a:t>
            </a:fld>
            <a:endParaRPr lang="ru-RU"/>
          </a:p>
        </p:txBody>
      </p:sp>
      <p:sp>
        <p:nvSpPr>
          <p:cNvPr id="9" name="TextBox 7"/>
          <p:cNvSpPr txBox="1"/>
          <p:nvPr/>
        </p:nvSpPr>
        <p:spPr>
          <a:xfrm>
            <a:off x="-9805" y="78527"/>
            <a:ext cx="2277549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ОРГАНИЗАЦИЯ РАБОТ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pic>
        <p:nvPicPr>
          <p:cNvPr id="2052" name="Picture 4" descr="https://pravorub.ru/upload/content/2018/10/26/449e5b59d1d16b07f0fe49b5a69e43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r="19592" b="2121"/>
          <a:stretch/>
        </p:blipFill>
        <p:spPr bwMode="auto">
          <a:xfrm>
            <a:off x="4572001" y="0"/>
            <a:ext cx="453650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16</a:t>
            </a:fld>
            <a:endParaRPr lang="ru-RU"/>
          </a:p>
        </p:txBody>
      </p:sp>
      <p:sp>
        <p:nvSpPr>
          <p:cNvPr id="9" name="TextBox 7"/>
          <p:cNvSpPr txBox="1"/>
          <p:nvPr/>
        </p:nvSpPr>
        <p:spPr>
          <a:xfrm>
            <a:off x="-9805" y="78527"/>
            <a:ext cx="2709597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ГЛАДКО БЫЛО НА БУМАГЕ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9348"/>
            <a:ext cx="1296144" cy="129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0652" y="3256396"/>
            <a:ext cx="1835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Отсутствие продукта</a:t>
            </a:r>
          </a:p>
          <a:p>
            <a:pPr algn="ctr"/>
            <a:endParaRPr lang="ru-RU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27183"/>
            <a:ext cx="1291696" cy="1291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0156" y="3256396"/>
            <a:ext cx="1835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Размер бизнеса</a:t>
            </a:r>
            <a:endParaRPr lang="ru-RU" sz="1500" dirty="0"/>
          </a:p>
          <a:p>
            <a:pPr algn="ctr"/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129660" y="3256396"/>
            <a:ext cx="1835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Учредительские отношения</a:t>
            </a:r>
            <a:endParaRPr lang="ru-RU" sz="1500" dirty="0"/>
          </a:p>
          <a:p>
            <a:pPr algn="ctr"/>
            <a:endParaRPr lang="ru-RU" sz="15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30652" y="1410082"/>
            <a:ext cx="1679848" cy="7273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1"/>
          </p:cNvCxnSpPr>
          <p:nvPr/>
        </p:nvCxnSpPr>
        <p:spPr>
          <a:xfrm flipV="1">
            <a:off x="6300192" y="1201316"/>
            <a:ext cx="1319808" cy="9361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11941"/>
            <a:ext cx="1145559" cy="1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250"/>
          <a:stretch/>
        </p:blipFill>
        <p:spPr>
          <a:xfrm>
            <a:off x="4577760" y="0"/>
            <a:ext cx="4602752" cy="5715000"/>
          </a:xfrm>
          <a:prstGeom prst="rect">
            <a:avLst/>
          </a:prstGeo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528" y="1417340"/>
            <a:ext cx="3744416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500" b="1" dirty="0" smtClean="0">
                <a:latin typeface="+mn-lt"/>
              </a:rPr>
              <a:t>Объект</a:t>
            </a:r>
            <a:r>
              <a:rPr lang="ru-RU" altLang="ru-RU" sz="1500" dirty="0" smtClean="0">
                <a:latin typeface="+mn-lt"/>
              </a:rPr>
              <a:t> – бизнес-компания</a:t>
            </a:r>
          </a:p>
          <a:p>
            <a:r>
              <a:rPr lang="ru-RU" altLang="ru-RU" sz="1500" b="1" dirty="0" smtClean="0">
                <a:latin typeface="+mn-lt"/>
              </a:rPr>
              <a:t>Приоритетный заказчик </a:t>
            </a:r>
            <a:r>
              <a:rPr lang="ru-RU" altLang="ru-RU" sz="1500" dirty="0" smtClean="0">
                <a:latin typeface="+mn-lt"/>
              </a:rPr>
              <a:t>– владелец бизнеса</a:t>
            </a:r>
          </a:p>
          <a:p>
            <a:r>
              <a:rPr lang="ru-RU" altLang="ru-RU" sz="1500" b="1" dirty="0" smtClean="0">
                <a:latin typeface="+mn-lt"/>
              </a:rPr>
              <a:t>Ниша</a:t>
            </a:r>
            <a:r>
              <a:rPr lang="ru-RU" altLang="ru-RU" sz="1500" dirty="0" smtClean="0">
                <a:latin typeface="+mn-lt"/>
              </a:rPr>
              <a:t> </a:t>
            </a:r>
            <a:r>
              <a:rPr lang="ru-RU" altLang="ru-RU" sz="1500" dirty="0"/>
              <a:t>–</a:t>
            </a:r>
            <a:r>
              <a:rPr lang="ru-RU" altLang="ru-RU" sz="1500" dirty="0" smtClean="0">
                <a:latin typeface="+mn-lt"/>
              </a:rPr>
              <a:t> средний частный бизнес </a:t>
            </a:r>
            <a:r>
              <a:rPr lang="ru-RU" altLang="ru-RU" sz="1500" dirty="0">
                <a:latin typeface="+mn-lt"/>
              </a:rPr>
              <a:t>(оборот от 500 </a:t>
            </a:r>
            <a:r>
              <a:rPr lang="ru-RU" altLang="ru-RU" sz="1500" dirty="0" smtClean="0">
                <a:latin typeface="+mn-lt"/>
              </a:rPr>
              <a:t>млн руб. </a:t>
            </a:r>
            <a:r>
              <a:rPr lang="ru-RU" altLang="ru-RU" sz="1500" dirty="0">
                <a:latin typeface="+mn-lt"/>
              </a:rPr>
              <a:t>до 3 млрд долларов)</a:t>
            </a:r>
            <a:endParaRPr lang="ru-RU" altLang="ru-RU" sz="1500" dirty="0" smtClean="0">
              <a:latin typeface="+mn-lt"/>
            </a:endParaRPr>
          </a:p>
          <a:p>
            <a:r>
              <a:rPr lang="ru-RU" altLang="ru-RU" sz="1500" dirty="0" smtClean="0">
                <a:latin typeface="+mn-lt"/>
              </a:rPr>
              <a:t>Скромная </a:t>
            </a:r>
            <a:r>
              <a:rPr lang="ru-RU" altLang="ru-RU" sz="1500" dirty="0" smtClean="0">
                <a:latin typeface="+mn-lt"/>
              </a:rPr>
              <a:t>ценовая политика</a:t>
            </a:r>
          </a:p>
          <a:p>
            <a:r>
              <a:rPr lang="ru-RU" altLang="ru-RU" sz="1500" dirty="0" smtClean="0">
                <a:latin typeface="+mn-lt"/>
              </a:rPr>
              <a:t>Долгосрочная перспектива работы с сотрудниками, ближайший круг</a:t>
            </a:r>
          </a:p>
          <a:p>
            <a:r>
              <a:rPr lang="ru-RU" altLang="ru-RU" sz="1500" dirty="0" smtClean="0">
                <a:latin typeface="+mn-lt"/>
              </a:rPr>
              <a:t>Принцип шаолиньского монастыря</a:t>
            </a:r>
          </a:p>
          <a:p>
            <a:endParaRPr lang="ru-RU" altLang="ru-RU" sz="15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17</a:t>
            </a:fld>
            <a:endParaRPr lang="ru-RU"/>
          </a:p>
        </p:txBody>
      </p:sp>
      <p:sp>
        <p:nvSpPr>
          <p:cNvPr id="9" name="TextBox 7"/>
          <p:cNvSpPr txBox="1"/>
          <p:nvPr/>
        </p:nvSpPr>
        <p:spPr>
          <a:xfrm>
            <a:off x="-9805" y="78527"/>
            <a:ext cx="2349557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СЕКРЕТЫ ВЫЖИВАНИЯ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k\Desktop\9b26d609-6375-4129-baab-82f3e94ab2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2" b="22038"/>
          <a:stretch/>
        </p:blipFill>
        <p:spPr bwMode="auto">
          <a:xfrm>
            <a:off x="0" y="-22819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"/>
          <a:stretch/>
        </p:blipFill>
        <p:spPr>
          <a:xfrm>
            <a:off x="0" y="-22820"/>
            <a:ext cx="9144000" cy="57378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2000" y="3217540"/>
            <a:ext cx="7620000" cy="249746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50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21486" y="2626017"/>
            <a:ext cx="3001698" cy="6309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Эл. почта: </a:t>
            </a:r>
            <a:r>
              <a:rPr lang="en-US" altLang="ru-RU" sz="1400" dirty="0">
                <a:latin typeface="+mn-lt"/>
                <a:cs typeface="Arial" panose="020B0604020202020204" pitchFamily="34" charset="0"/>
              </a:rPr>
              <a:t>step@stepconsulting.ru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Тел.: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8 (495) 258-25-02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1596" y="3577580"/>
            <a:ext cx="7352771" cy="3488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ru-RU" altLang="ru-RU" sz="1667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11928" y="1489348"/>
            <a:ext cx="321125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 smtClean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СПАСИБО</a:t>
            </a:r>
            <a:r>
              <a:rPr lang="en-US" altLang="ru-RU" sz="1600" b="1" dirty="0" smtClean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ЗА ВНИМАНИЕ</a:t>
            </a:r>
            <a:endParaRPr lang="en-US" altLang="ru-R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23920" y="3316813"/>
            <a:ext cx="2999264" cy="8463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Адрес:</a:t>
            </a:r>
            <a:r>
              <a:rPr lang="ru-RU" altLang="ru-RU" sz="1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121069, Москва,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Столовый переулок, д. 6</a:t>
            </a:r>
            <a:endParaRPr lang="ru-RU" altLang="ru-RU" sz="14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Сайт:</a:t>
            </a:r>
            <a:r>
              <a:rPr lang="ru-RU" altLang="ru-R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latin typeface="+mn-lt"/>
                <a:cs typeface="Arial" panose="020B0604020202020204" pitchFamily="34" charset="0"/>
              </a:rPr>
              <a:t>www.stepconsulting.ru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19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9501" r="23337" b="44863"/>
          <a:stretch/>
        </p:blipFill>
        <p:spPr>
          <a:xfrm>
            <a:off x="6274848" y="1989071"/>
            <a:ext cx="88541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9" y="3535064"/>
            <a:ext cx="1020426" cy="900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58" y="3140926"/>
            <a:ext cx="1417107" cy="1688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22" y="1885823"/>
            <a:ext cx="1911078" cy="12230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07" y="773397"/>
            <a:ext cx="636030" cy="4305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5" y="300397"/>
            <a:ext cx="1988375" cy="13765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3" y="2297331"/>
            <a:ext cx="1213156" cy="18130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69486" y="1885823"/>
            <a:ext cx="1901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A9CA0"/>
                </a:solidFill>
              </a:rPr>
              <a:t>ГРУППА КОМПАНИЙ «ШАГ»</a:t>
            </a:r>
            <a:endParaRPr lang="ru-RU" sz="2400" b="1" dirty="0">
              <a:solidFill>
                <a:srgbClr val="4A9CA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453462" y="1375662"/>
            <a:ext cx="504056" cy="4320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808003" y="2456760"/>
            <a:ext cx="64545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03307" y="2456760"/>
            <a:ext cx="7012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42750" y="1281722"/>
            <a:ext cx="378285" cy="5259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523811" y="2959838"/>
            <a:ext cx="433707" cy="5563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68397" y="2959837"/>
            <a:ext cx="419032" cy="5563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74970" y="985292"/>
            <a:ext cx="2736304" cy="16004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Компания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основана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в 1994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г.</a:t>
            </a:r>
            <a:endParaRPr lang="en-US" altLang="ru-RU" sz="1400" dirty="0">
              <a:latin typeface="+mj-lt"/>
            </a:endParaRPr>
          </a:p>
          <a:p>
            <a:pPr eaLnBrk="1" hangingPunct="1">
              <a:tabLst>
                <a:tab pos="0" algn="l"/>
              </a:tabLst>
              <a:defRPr/>
            </a:pPr>
            <a:r>
              <a:rPr lang="ru-RU" altLang="ru-RU" sz="1400" dirty="0">
                <a:latin typeface="+mj-lt"/>
              </a:rPr>
              <a:t>Наш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опыт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работы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составляет </a:t>
            </a:r>
            <a:r>
              <a:rPr lang="ru-RU" altLang="ru-RU" sz="1400" b="1" dirty="0">
                <a:latin typeface="+mj-lt"/>
              </a:rPr>
              <a:t>25 </a:t>
            </a:r>
            <a:r>
              <a:rPr lang="ru-RU" altLang="ru-RU" sz="1400" b="1" dirty="0" smtClean="0">
                <a:latin typeface="+mj-lt"/>
              </a:rPr>
              <a:t>лет</a:t>
            </a:r>
            <a:r>
              <a:rPr lang="en-US" altLang="ru-RU" sz="1400" b="1" dirty="0" smtClean="0">
                <a:latin typeface="+mj-lt"/>
              </a:rPr>
              <a:t>.</a:t>
            </a:r>
            <a:endParaRPr lang="en-US" altLang="ru-RU" sz="1400" b="1" dirty="0">
              <a:latin typeface="+mj-lt"/>
            </a:endParaRPr>
          </a:p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Мы занимаем </a:t>
            </a:r>
            <a:r>
              <a:rPr lang="ru-RU" altLang="ru-RU" sz="1400" b="1" dirty="0">
                <a:latin typeface="+mj-lt"/>
              </a:rPr>
              <a:t>1 место </a:t>
            </a:r>
            <a:r>
              <a:rPr lang="ru-RU" altLang="ru-RU" sz="1400" dirty="0">
                <a:latin typeface="+mj-lt"/>
              </a:rPr>
              <a:t>в рейтинге консалтинговых компаний России на основе реальных отзывов клиентов</a:t>
            </a: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1674970" y="3588138"/>
            <a:ext cx="2736304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Мы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выполнили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b="1" dirty="0">
                <a:latin typeface="+mj-lt"/>
              </a:rPr>
              <a:t>886</a:t>
            </a:r>
            <a:r>
              <a:rPr lang="ru-RU" altLang="ru-RU" sz="1400" dirty="0">
                <a:latin typeface="+mj-lt"/>
              </a:rPr>
              <a:t> консалтинговых проектов для более чем </a:t>
            </a:r>
            <a:r>
              <a:rPr lang="ru-RU" altLang="ru-RU" sz="1400" b="1" dirty="0">
                <a:latin typeface="+mj-lt"/>
              </a:rPr>
              <a:t>260 </a:t>
            </a:r>
            <a:r>
              <a:rPr lang="ru-RU" altLang="ru-RU" sz="1400" dirty="0">
                <a:latin typeface="+mj-lt"/>
              </a:rPr>
              <a:t>российских и зарубежных компаний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5936983" y="990499"/>
            <a:ext cx="2736154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Более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b="1" dirty="0">
                <a:latin typeface="+mj-lt"/>
              </a:rPr>
              <a:t>60%</a:t>
            </a:r>
            <a:r>
              <a:rPr lang="en-US" altLang="ru-RU" sz="1400" dirty="0">
                <a:solidFill>
                  <a:srgbClr val="4A9CA0"/>
                </a:solidFill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повторных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заказов</a:t>
            </a:r>
            <a:r>
              <a:rPr lang="en-US" altLang="ru-RU" sz="1400" dirty="0">
                <a:latin typeface="+mj-lt"/>
              </a:rPr>
              <a:t> </a:t>
            </a:r>
            <a:r>
              <a:rPr lang="ru-RU" altLang="ru-RU" sz="1400" dirty="0" smtClean="0">
                <a:latin typeface="+mj-lt"/>
              </a:rPr>
              <a:t>от</a:t>
            </a:r>
            <a:r>
              <a:rPr lang="ru-RU" altLang="ru-RU" sz="1400" dirty="0">
                <a:latin typeface="+mj-lt"/>
              </a:rPr>
              <a:t> </a:t>
            </a:r>
            <a:r>
              <a:rPr lang="ru-RU" altLang="ru-RU" sz="1400" dirty="0" smtClean="0">
                <a:latin typeface="+mj-lt"/>
              </a:rPr>
              <a:t>наших клиентов </a:t>
            </a:r>
            <a:r>
              <a:rPr lang="ru-RU" altLang="ru-RU" sz="1400" dirty="0">
                <a:latin typeface="+mj-lt"/>
              </a:rPr>
              <a:t>говорят </a:t>
            </a:r>
            <a:br>
              <a:rPr lang="ru-RU" altLang="ru-RU" sz="1400" dirty="0">
                <a:latin typeface="+mj-lt"/>
              </a:rPr>
            </a:br>
            <a:r>
              <a:rPr lang="ru-RU" altLang="ru-RU" sz="1400" dirty="0">
                <a:latin typeface="+mj-lt"/>
              </a:rPr>
              <a:t>о качестве и эффективности услуг «</a:t>
            </a:r>
            <a:r>
              <a:rPr lang="ru-RU" altLang="ru-RU" sz="1400" dirty="0" err="1">
                <a:latin typeface="+mj-lt"/>
              </a:rPr>
              <a:t>ШАГа</a:t>
            </a:r>
            <a:r>
              <a:rPr lang="ru-RU" altLang="ru-RU" sz="1400" dirty="0">
                <a:latin typeface="+mj-lt"/>
              </a:rPr>
              <a:t>», а также об индивидуальном подходе к каждой задаче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6070505" y="3592958"/>
            <a:ext cx="2602632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Мы гордимся тем, что наши клиенты – лидеры своих рынков</a:t>
            </a: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196937" y="2077651"/>
            <a:ext cx="1499526" cy="6054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67" b="1" dirty="0">
                <a:solidFill>
                  <a:srgbClr val="000000"/>
                </a:solidFill>
                <a:latin typeface="+mj-lt"/>
              </a:rPr>
              <a:t>НАШ ОПЫТ</a:t>
            </a:r>
          </a:p>
          <a:p>
            <a:pPr eaLnBrk="1" hangingPunct="1">
              <a:defRPr/>
            </a:pPr>
            <a:endParaRPr lang="ru-RU" altLang="ru-RU" sz="1667" dirty="0">
              <a:latin typeface="+mj-lt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181393" y="4157545"/>
            <a:ext cx="1530614" cy="6054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67" b="1" dirty="0">
                <a:solidFill>
                  <a:srgbClr val="000000"/>
                </a:solidFill>
                <a:latin typeface="+mj-lt"/>
              </a:rPr>
              <a:t>ПРОЕКТЫ</a:t>
            </a:r>
          </a:p>
          <a:p>
            <a:pPr eaLnBrk="1" hangingPunct="1">
              <a:defRPr/>
            </a:pPr>
            <a:endParaRPr lang="ru-RU" altLang="ru-RU" sz="1667" dirty="0">
              <a:latin typeface="+mj-lt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4570999" y="2108062"/>
            <a:ext cx="1499506" cy="6054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67" b="1" dirty="0">
                <a:latin typeface="+mj-lt"/>
              </a:rPr>
              <a:t>РЕАЛЬНЫЙ РЕЗУЛЬТАТ</a:t>
            </a:r>
            <a:endParaRPr lang="ru-RU" altLang="ru-RU" sz="1167" b="1" dirty="0">
              <a:latin typeface="+mj-lt"/>
            </a:endParaRPr>
          </a:p>
        </p:txBody>
      </p:sp>
      <p:sp>
        <p:nvSpPr>
          <p:cNvPr id="40" name="TextBox 19"/>
          <p:cNvSpPr txBox="1">
            <a:spLocks noChangeArrowheads="1"/>
          </p:cNvSpPr>
          <p:nvPr/>
        </p:nvSpPr>
        <p:spPr bwMode="auto">
          <a:xfrm>
            <a:off x="4570999" y="4155773"/>
            <a:ext cx="1426535" cy="8619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67" b="1" dirty="0">
                <a:solidFill>
                  <a:srgbClr val="000000"/>
                </a:solidFill>
                <a:latin typeface="+mj-lt"/>
              </a:rPr>
              <a:t>СОЗДАЕМ ЛИДЕРОВ</a:t>
            </a:r>
          </a:p>
          <a:p>
            <a:pPr eaLnBrk="1" hangingPunct="1">
              <a:defRPr/>
            </a:pPr>
            <a:endParaRPr lang="ru-RU" altLang="ru-RU" sz="1667" dirty="0">
              <a:latin typeface="+mj-lt"/>
            </a:endParaRPr>
          </a:p>
        </p:txBody>
      </p:sp>
      <p:pic>
        <p:nvPicPr>
          <p:cNvPr id="41" name="Picture 2" descr="C:\Users\mgr\Downloads\noun_859821_5b73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25" y="1417340"/>
            <a:ext cx="480053" cy="576064"/>
          </a:xfrm>
          <a:prstGeom prst="rect">
            <a:avLst/>
          </a:prstGeom>
          <a:noFill/>
        </p:spPr>
      </p:pic>
      <p:pic>
        <p:nvPicPr>
          <p:cNvPr id="42" name="Picture 2" descr="C:\Users\mgr\Downloads\noun_1350392_5b73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25" y="3584810"/>
            <a:ext cx="480053" cy="576064"/>
          </a:xfrm>
          <a:prstGeom prst="rect">
            <a:avLst/>
          </a:prstGeom>
          <a:noFill/>
        </p:spPr>
      </p:pic>
      <p:pic>
        <p:nvPicPr>
          <p:cNvPr id="43" name="Picture 3" descr="C:\Users\mgr\Downloads\noun_1329085_5b73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246" y="1489348"/>
            <a:ext cx="360040" cy="432048"/>
          </a:xfrm>
          <a:prstGeom prst="rect">
            <a:avLst/>
          </a:prstGeom>
          <a:noFill/>
        </p:spPr>
      </p:pic>
      <p:pic>
        <p:nvPicPr>
          <p:cNvPr id="44" name="Picture 4" descr="C:\Users\mgr\Downloads\noun_1284896_5b73b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9741" y="3643634"/>
            <a:ext cx="382013" cy="45841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3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-9805" y="78527"/>
            <a:ext cx="1989517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ШАГ КОНСАЛТИНГ</a:t>
            </a:r>
            <a:endParaRPr lang="ru-RU" sz="1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4</a:t>
            </a:fld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pic>
        <p:nvPicPr>
          <p:cNvPr id="86" name="Picture 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190" y="4545338"/>
            <a:ext cx="637447" cy="6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4" descr="bauf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315" y="1645307"/>
            <a:ext cx="110912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 descr="Art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99" y="1632425"/>
            <a:ext cx="1019841" cy="23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 descr="n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4443" y="48797"/>
            <a:ext cx="1270453" cy="3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7" descr="i?id=1093819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7438" y="2120002"/>
            <a:ext cx="1549092" cy="26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8" descr="i?id=2749078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4443" y="3703275"/>
            <a:ext cx="1285743" cy="5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0" descr="i?id=2578362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8546" y="4279166"/>
            <a:ext cx="997872" cy="35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1" descr="i?id=3665202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51293" y="1326970"/>
            <a:ext cx="1129919" cy="18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4" descr="i?id=36612357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9117" y="1141748"/>
            <a:ext cx="7556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6" descr="Акватон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94443" y="4322704"/>
            <a:ext cx="1315450" cy="32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7" descr="Анкор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51934" y="2334826"/>
            <a:ext cx="865948" cy="33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8" descr="Бойцовский клуб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72887" y="3822881"/>
            <a:ext cx="675218" cy="4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9" descr="Ведис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93718" y="4286402"/>
            <a:ext cx="702355" cy="8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0" descr="Веха _ Автомобильная корпорация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98207" y="3222245"/>
            <a:ext cx="1033150" cy="3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21" descr="Вечерняя Москва _ 194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94443" y="2913053"/>
            <a:ext cx="1282555" cy="3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2" descr="Вита_аптечная сеть_ребренд_200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16259" y="2738097"/>
            <a:ext cx="5969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23" descr="Гольфстрим_РФ_М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51293" y="1945976"/>
            <a:ext cx="923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5" descr="Каро фильм"/>
          <p:cNvPicPr>
            <a:picLocks noChangeAspect="1" noChangeArrowheads="1"/>
          </p:cNvPicPr>
          <p:nvPr/>
        </p:nvPicPr>
        <p:blipFill rotWithShape="1">
          <a:blip r:embed="rId26" cstate="print"/>
          <a:srcRect t="32883" b="32967"/>
          <a:stretch/>
        </p:blipFill>
        <p:spPr bwMode="auto">
          <a:xfrm>
            <a:off x="6893889" y="48797"/>
            <a:ext cx="719137" cy="2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6" descr="Ландия группа фирм"/>
          <p:cNvPicPr>
            <a:picLocks noChangeAspect="1" noChangeArrowheads="1"/>
          </p:cNvPicPr>
          <p:nvPr/>
        </p:nvPicPr>
        <p:blipFill rotWithShape="1">
          <a:blip r:embed="rId27" cstate="print"/>
          <a:srcRect l="8706" t="7217" r="5983" b="7092"/>
          <a:stretch/>
        </p:blipFill>
        <p:spPr bwMode="auto">
          <a:xfrm>
            <a:off x="6911108" y="3414288"/>
            <a:ext cx="736745" cy="55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7" descr="Лира керамика"/>
          <p:cNvPicPr>
            <a:picLocks noChangeAspect="1" noChangeArrowheads="1"/>
          </p:cNvPicPr>
          <p:nvPr/>
        </p:nvPicPr>
        <p:blipFill rotWithShape="1">
          <a:blip r:embed="rId28" cstate="print"/>
          <a:srcRect l="1940" t="29899" r="3061" b="27035"/>
          <a:stretch/>
        </p:blipFill>
        <p:spPr bwMode="auto">
          <a:xfrm>
            <a:off x="4246124" y="1224988"/>
            <a:ext cx="954323" cy="23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8" descr="Мобайл Центр"/>
          <p:cNvPicPr>
            <a:picLocks noChangeAspect="1" noChangeArrowheads="1"/>
          </p:cNvPicPr>
          <p:nvPr/>
        </p:nvPicPr>
        <p:blipFill rotWithShape="1">
          <a:blip r:embed="rId29" cstate="print"/>
          <a:srcRect r="13958"/>
          <a:stretch/>
        </p:blipFill>
        <p:spPr bwMode="auto">
          <a:xfrm>
            <a:off x="155746" y="99116"/>
            <a:ext cx="867361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9" descr="Лэтуаль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94443" y="469711"/>
            <a:ext cx="1270453" cy="47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30" descr="Нефтяной банк 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95624" y="4335238"/>
            <a:ext cx="1121291" cy="84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31" descr="Снежная королева"/>
          <p:cNvPicPr>
            <a:picLocks noChangeAspect="1" noChangeArrowheads="1"/>
          </p:cNvPicPr>
          <p:nvPr/>
        </p:nvPicPr>
        <p:blipFill rotWithShape="1">
          <a:blip r:embed="rId32" cstate="print"/>
          <a:srcRect b="14199"/>
          <a:stretch/>
        </p:blipFill>
        <p:spPr bwMode="auto">
          <a:xfrm>
            <a:off x="5279485" y="1178813"/>
            <a:ext cx="1518725" cy="31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2" descr="Солнце строительная компания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656942" y="3250130"/>
            <a:ext cx="967993" cy="5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4" descr="Топ Сервис_Космос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690262" y="4720180"/>
            <a:ext cx="1051901" cy="45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35" descr="Шереметьево 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827321" y="3190783"/>
            <a:ext cx="15843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36" descr="Элекснет_РФ_М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694443" y="2078443"/>
            <a:ext cx="1285577" cy="31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37" descr="Картинка 24 из 185">
            <a:hlinkClick r:id="rId37"/>
          </p:cNvPr>
          <p:cNvPicPr>
            <a:picLocks noChangeAspect="1" noChangeArrowheads="1"/>
          </p:cNvPicPr>
          <p:nvPr/>
        </p:nvPicPr>
        <p:blipFill rotWithShape="1">
          <a:blip r:embed="rId38" cstate="print"/>
          <a:srcRect b="13480"/>
          <a:stretch/>
        </p:blipFill>
        <p:spPr bwMode="auto">
          <a:xfrm>
            <a:off x="2085681" y="593808"/>
            <a:ext cx="1089025" cy="4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9" descr="Картинка 5 из 157">
            <a:hlinkClick r:id="rId39"/>
          </p:cNvPr>
          <p:cNvPicPr>
            <a:picLocks noChangeAspect="1" noChangeArrowheads="1"/>
          </p:cNvPicPr>
          <p:nvPr/>
        </p:nvPicPr>
        <p:blipFill rotWithShape="1">
          <a:blip r:embed="rId40" cstate="print"/>
          <a:srcRect l="18369" r="16990"/>
          <a:stretch/>
        </p:blipFill>
        <p:spPr bwMode="auto">
          <a:xfrm>
            <a:off x="4180430" y="4718251"/>
            <a:ext cx="444505" cy="4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41" descr="ДиВиАй Девелопмент, ООО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694443" y="3315636"/>
            <a:ext cx="1278963" cy="31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42" descr="М Видео"/>
          <p:cNvPicPr>
            <a:picLocks noChangeAspect="1" noChangeArrowheads="1"/>
          </p:cNvPicPr>
          <p:nvPr/>
        </p:nvPicPr>
        <p:blipFill rotWithShape="1">
          <a:blip r:embed="rId42" cstate="print"/>
          <a:srcRect l="4318" t="17051" r="5231" b="14738"/>
          <a:stretch/>
        </p:blipFill>
        <p:spPr bwMode="auto">
          <a:xfrm>
            <a:off x="3216546" y="555642"/>
            <a:ext cx="1026732" cy="44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43" descr="Мовэкс"/>
          <p:cNvPicPr>
            <a:picLocks noChangeAspect="1" noChangeArrowheads="1"/>
          </p:cNvPicPr>
          <p:nvPr/>
        </p:nvPicPr>
        <p:blipFill rotWithShape="1">
          <a:blip r:embed="rId43" cstate="print"/>
          <a:srcRect t="6412" b="12581"/>
          <a:stretch/>
        </p:blipFill>
        <p:spPr bwMode="auto">
          <a:xfrm>
            <a:off x="4710800" y="4329992"/>
            <a:ext cx="1031363" cy="30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44" descr="Нобель Ойл, НК, ЗАО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694443" y="1565582"/>
            <a:ext cx="1278037" cy="43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45" descr="Русские страховые традиции СК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127434" y="636279"/>
            <a:ext cx="833438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46" descr="Россия_ОСАО"/>
          <p:cNvPicPr>
            <a:picLocks noChangeAspect="1" noChangeArrowheads="1"/>
          </p:cNvPicPr>
          <p:nvPr/>
        </p:nvPicPr>
        <p:blipFill rotWithShape="1">
          <a:blip r:embed="rId46" cstate="print"/>
          <a:srcRect l="27379" r="24381"/>
          <a:stretch/>
        </p:blipFill>
        <p:spPr bwMode="auto">
          <a:xfrm>
            <a:off x="1218128" y="57009"/>
            <a:ext cx="59044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47" descr="Созвездие развлечений"/>
          <p:cNvPicPr>
            <a:picLocks noChangeAspect="1" noChangeArrowheads="1"/>
          </p:cNvPicPr>
          <p:nvPr/>
        </p:nvPicPr>
        <p:blipFill rotWithShape="1">
          <a:blip r:embed="rId47" cstate="print"/>
          <a:srcRect l="7001" t="3673" r="6006" b="5033"/>
          <a:stretch/>
        </p:blipFill>
        <p:spPr bwMode="auto">
          <a:xfrm>
            <a:off x="4189112" y="6457"/>
            <a:ext cx="504055" cy="66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48" descr="Стальпрокат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3613047" y="3894889"/>
            <a:ext cx="922759" cy="3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49" descr="Формула Кино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784253" y="2051352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1" descr="Чудо доктор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1118762" y="2308312"/>
            <a:ext cx="988988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2" descr="ЮгСнабСервис"/>
          <p:cNvPicPr>
            <a:picLocks noGrp="1"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>
          <a:xfrm>
            <a:off x="7694443" y="2467349"/>
            <a:ext cx="1278037" cy="369590"/>
          </a:xfrm>
          <a:prstGeom prst="rect">
            <a:avLst/>
          </a:prstGeom>
        </p:spPr>
      </p:pic>
      <p:pic>
        <p:nvPicPr>
          <p:cNvPr id="128" name="Picture 53" descr="Билайн"/>
          <p:cNvPicPr>
            <a:picLocks noChangeAspect="1" noChangeArrowheads="1"/>
          </p:cNvPicPr>
          <p:nvPr/>
        </p:nvPicPr>
        <p:blipFill rotWithShape="1">
          <a:blip r:embed="rId52" cstate="print"/>
          <a:srcRect l="10612" t="16332" r="7824" b="14155"/>
          <a:stretch/>
        </p:blipFill>
        <p:spPr bwMode="auto">
          <a:xfrm>
            <a:off x="6973616" y="1559889"/>
            <a:ext cx="590441" cy="4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54" descr="Энергосистемы и Технологии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114764" y="3576309"/>
            <a:ext cx="992986" cy="6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5" descr="ОМК-Сталь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2881327" y="2822768"/>
            <a:ext cx="719581" cy="40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6" descr="blackwood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272744" y="2012416"/>
            <a:ext cx="1121886" cy="7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7" descr="Формат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168944" y="2899451"/>
            <a:ext cx="669394" cy="2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8" descr="dreamhouse_mini"/>
          <p:cNvPicPr>
            <a:picLocks noChangeAspect="1" noChangeArrowheads="1"/>
          </p:cNvPicPr>
          <p:nvPr/>
        </p:nvPicPr>
        <p:blipFill rotWithShape="1">
          <a:blip r:embed="rId57" cstate="print"/>
          <a:srcRect t="3057" b="6729"/>
          <a:stretch/>
        </p:blipFill>
        <p:spPr bwMode="auto">
          <a:xfrm>
            <a:off x="1106581" y="4283937"/>
            <a:ext cx="1001169" cy="8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9" descr="Russia Online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3657266" y="4713795"/>
            <a:ext cx="461970" cy="4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0" descr="Армада"/>
          <p:cNvPicPr>
            <a:picLocks noChangeAspect="1" noChangeArrowheads="1"/>
          </p:cNvPicPr>
          <p:nvPr/>
        </p:nvPicPr>
        <p:blipFill rotWithShape="1">
          <a:blip r:embed="rId59" cstate="print"/>
          <a:srcRect l="3494" t="-1" r="57445" b="-32990"/>
          <a:stretch/>
        </p:blipFill>
        <p:spPr bwMode="auto">
          <a:xfrm>
            <a:off x="6970376" y="4329992"/>
            <a:ext cx="667822" cy="2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1" descr="Восток-Мобайл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4185827" y="1545404"/>
            <a:ext cx="1047340" cy="2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2" descr="Голден Телеком"/>
          <p:cNvPicPr>
            <a:picLocks noChangeAspect="1" noChangeArrowheads="1"/>
          </p:cNvPicPr>
          <p:nvPr/>
        </p:nvPicPr>
        <p:blipFill rotWithShape="1">
          <a:blip r:embed="rId61" cstate="print"/>
          <a:srcRect l="-1" t="16128" r="2252" b="30846"/>
          <a:stretch/>
        </p:blipFill>
        <p:spPr bwMode="auto">
          <a:xfrm>
            <a:off x="1106063" y="2800520"/>
            <a:ext cx="1001687" cy="40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МПластика_Идея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155746" y="1191200"/>
            <a:ext cx="874951" cy="7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4" descr="Местбанк"/>
          <p:cNvPicPr>
            <a:picLocks noChangeAspect="1" noChangeArrowheads="1"/>
          </p:cNvPicPr>
          <p:nvPr/>
        </p:nvPicPr>
        <p:blipFill rotWithShape="1">
          <a:blip r:embed="rId63" cstate="print"/>
          <a:srcRect t="2632" b="4675"/>
          <a:stretch/>
        </p:blipFill>
        <p:spPr bwMode="auto">
          <a:xfrm>
            <a:off x="2168943" y="4282607"/>
            <a:ext cx="663582" cy="89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6" descr="Терволина_т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3196635" y="1597422"/>
            <a:ext cx="993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8" descr="a1">
            <a:hlinkClick r:id="rId65"/>
          </p:cNvPr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4705155" y="3706997"/>
            <a:ext cx="1368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71" descr="Presence - Werving &amp; Selectie">
            <a:hlinkClick r:id="rId67"/>
          </p:cNvPr>
          <p:cNvPicPr>
            <a:picLocks noChangeAspect="1" noChangeArrowheads="1"/>
          </p:cNvPicPr>
          <p:nvPr/>
        </p:nvPicPr>
        <p:blipFill rotWithShape="1">
          <a:blip r:embed="rId68" cstate="print"/>
          <a:srcRect r="39726"/>
          <a:stretch/>
        </p:blipFill>
        <p:spPr bwMode="auto">
          <a:xfrm>
            <a:off x="5241722" y="2553062"/>
            <a:ext cx="1559830" cy="2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74" descr="041310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3108991" y="150473"/>
            <a:ext cx="823348" cy="4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75" descr="Accessorize"/>
          <p:cNvPicPr>
            <a:picLocks noChangeAspect="1" noChangeArrowheads="1"/>
          </p:cNvPicPr>
          <p:nvPr/>
        </p:nvPicPr>
        <p:blipFill rotWithShape="1">
          <a:blip r:embed="rId70" cstate="print"/>
          <a:srcRect l="4689" t="10468" r="3883" b="14865"/>
          <a:stretch/>
        </p:blipFill>
        <p:spPr bwMode="auto">
          <a:xfrm>
            <a:off x="4477143" y="2382721"/>
            <a:ext cx="778940" cy="19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76" descr="LEFUTUR">
            <a:hlinkClick r:id="rId71"/>
          </p:cNvPr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3704711" y="2895647"/>
            <a:ext cx="19034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77" descr="logo">
            <a:hlinkClick r:id="rId73"/>
          </p:cNvPr>
          <p:cNvPicPr>
            <a:picLocks noChangeAspect="1" noChangeArrowheads="1"/>
          </p:cNvPicPr>
          <p:nvPr/>
        </p:nvPicPr>
        <p:blipFill rotWithShape="1">
          <a:blip r:embed="rId74" cstate="print"/>
          <a:srcRect l="3198" t="13453" r="2037" b="9308"/>
          <a:stretch/>
        </p:blipFill>
        <p:spPr bwMode="auto">
          <a:xfrm>
            <a:off x="7694443" y="1022070"/>
            <a:ext cx="1276154" cy="4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78" descr="Bottega Veneta 2"/>
          <p:cNvPicPr>
            <a:picLocks noChangeAspect="1" noChangeArrowheads="1"/>
          </p:cNvPicPr>
          <p:nvPr/>
        </p:nvPicPr>
        <p:blipFill rotWithShape="1">
          <a:blip r:embed="rId75" cstate="print"/>
          <a:srcRect t="27170" b="31847"/>
          <a:stretch/>
        </p:blipFill>
        <p:spPr bwMode="auto">
          <a:xfrm>
            <a:off x="5395874" y="833096"/>
            <a:ext cx="1223962" cy="16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79" descr="Nespresso(1)"/>
          <p:cNvPicPr>
            <a:picLocks noChangeAspect="1" noChangeArrowheads="1"/>
          </p:cNvPicPr>
          <p:nvPr/>
        </p:nvPicPr>
        <p:blipFill rotWithShape="1">
          <a:blip r:embed="rId76" cstate="print"/>
          <a:srcRect l="5368" r="5031"/>
          <a:stretch/>
        </p:blipFill>
        <p:spPr bwMode="auto">
          <a:xfrm>
            <a:off x="6858664" y="363408"/>
            <a:ext cx="768096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80" descr="Азбука Вкуса2"/>
          <p:cNvPicPr>
            <a:picLocks noChangeAspect="1" noChangeArrowheads="1"/>
          </p:cNvPicPr>
          <p:nvPr/>
        </p:nvPicPr>
        <p:blipFill rotWithShape="1">
          <a:blip r:embed="rId77" cstate="print"/>
          <a:srcRect l="7641" t="7940" r="8886" b="14051"/>
          <a:stretch/>
        </p:blipFill>
        <p:spPr bwMode="auto">
          <a:xfrm>
            <a:off x="6952717" y="902081"/>
            <a:ext cx="642692" cy="59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81" descr="Гран Ви"/>
          <p:cNvPicPr>
            <a:picLocks noChangeAspect="1" noChangeArrowheads="1"/>
          </p:cNvPicPr>
          <p:nvPr/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7694443" y="4673342"/>
            <a:ext cx="1307764" cy="4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83" descr="Пробизнесбанк">
            <a:hlinkClick r:id="rId79"/>
          </p:cNvPr>
          <p:cNvPicPr>
            <a:picLocks noChangeAspect="1" noChangeArrowheads="1"/>
          </p:cNvPicPr>
          <p:nvPr/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6063354" y="3988434"/>
            <a:ext cx="1574844" cy="2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38" descr="Газпромбанк"/>
          <p:cNvPicPr>
            <a:picLocks noChangeAspect="1" noChangeArrowheads="1"/>
          </p:cNvPicPr>
          <p:nvPr/>
        </p:nvPicPr>
        <p:blipFill rotWithShape="1">
          <a:blip r:embed="rId81" cstate="print"/>
          <a:srcRect l="14194" t="28997" r="13114" b="28408"/>
          <a:stretch/>
        </p:blipFill>
        <p:spPr bwMode="auto">
          <a:xfrm>
            <a:off x="2010398" y="99116"/>
            <a:ext cx="1014283" cy="44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69" descr="Cartier"/>
          <p:cNvPicPr>
            <a:picLocks noChangeAspect="1" noChangeArrowheads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155746" y="3224322"/>
            <a:ext cx="874951" cy="4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70" descr="Картинка 37 из 2203">
            <a:hlinkClick r:id="rId83"/>
          </p:cNvPr>
          <p:cNvPicPr>
            <a:picLocks noChangeAspect="1" noChangeArrowheads="1"/>
          </p:cNvPicPr>
          <p:nvPr/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155746" y="4283937"/>
            <a:ext cx="889642" cy="8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72" descr="Piaget"/>
          <p:cNvPicPr>
            <a:picLocks noChangeAspect="1" noChangeArrowheads="1"/>
          </p:cNvPicPr>
          <p:nvPr/>
        </p:nvPicPr>
        <p:blipFill>
          <a:blip r:embed="rId85" cstate="print"/>
          <a:srcRect/>
          <a:stretch>
            <a:fillRect/>
          </a:stretch>
        </p:blipFill>
        <p:spPr bwMode="auto">
          <a:xfrm>
            <a:off x="155746" y="3745667"/>
            <a:ext cx="887759" cy="4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82" descr="i?id=150700766-14-72"/>
          <p:cNvPicPr>
            <a:picLocks noChangeAspect="1" noChangeArrowheads="1"/>
          </p:cNvPicPr>
          <p:nvPr/>
        </p:nvPicPr>
        <p:blipFill>
          <a:blip r:embed="rId86" cstate="print"/>
          <a:srcRect/>
          <a:stretch>
            <a:fillRect/>
          </a:stretch>
        </p:blipFill>
        <p:spPr bwMode="auto">
          <a:xfrm>
            <a:off x="155746" y="2562578"/>
            <a:ext cx="878682" cy="59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73" descr="Картинка 6 из 1608">
            <a:hlinkClick r:id="rId87"/>
          </p:cNvPr>
          <p:cNvPicPr>
            <a:picLocks noChangeAspect="1" noChangeArrowheads="1"/>
          </p:cNvPicPr>
          <p:nvPr/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155746" y="1984988"/>
            <a:ext cx="870975" cy="50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24" descr="ДВТ_СТФ"/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155746" y="560136"/>
            <a:ext cx="872654" cy="56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67" descr="ОМС-аутсорсинг партнер /лого">
            <a:hlinkClick r:id="rId90"/>
          </p:cNvPr>
          <p:cNvPicPr>
            <a:picLocks noChangeAspect="1" noChangeArrowheads="1"/>
          </p:cNvPicPr>
          <p:nvPr/>
        </p:nvPicPr>
        <p:blipFill>
          <a:blip r:embed="rId91" cstate="print"/>
          <a:srcRect/>
          <a:stretch>
            <a:fillRect/>
          </a:stretch>
        </p:blipFill>
        <p:spPr bwMode="auto">
          <a:xfrm>
            <a:off x="2172887" y="3318825"/>
            <a:ext cx="684895" cy="48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40" descr="ИМА Консалтинг"/>
          <p:cNvPicPr>
            <a:picLocks noChangeAspect="1" noChangeArrowheads="1"/>
          </p:cNvPicPr>
          <p:nvPr/>
        </p:nvPicPr>
        <p:blipFill rotWithShape="1">
          <a:blip r:embed="rId92" cstate="print"/>
          <a:srcRect t="23781" b="30534"/>
          <a:stretch/>
        </p:blipFill>
        <p:spPr bwMode="auto">
          <a:xfrm>
            <a:off x="2401808" y="1261515"/>
            <a:ext cx="572722" cy="2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15" descr="Автокомбинат 28"/>
          <p:cNvPicPr>
            <a:picLocks noChangeAspect="1" noChangeArrowheads="1"/>
          </p:cNvPicPr>
          <p:nvPr/>
        </p:nvPicPr>
        <p:blipFill>
          <a:blip r:embed="rId93" cstate="print"/>
          <a:srcRect/>
          <a:stretch>
            <a:fillRect/>
          </a:stretch>
        </p:blipFill>
        <p:spPr bwMode="auto">
          <a:xfrm>
            <a:off x="4248956" y="729775"/>
            <a:ext cx="956315" cy="2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0" descr="Челябинский трубопрокатный завод (ЧТПЗ)"/>
          <p:cNvPicPr>
            <a:picLocks noChangeAspect="1" noChangeArrowheads="1"/>
          </p:cNvPicPr>
          <p:nvPr/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6398404" y="3336040"/>
            <a:ext cx="525947" cy="52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2" descr="http://auto-dealer.ru/image_data/actions/Automir_Logo_240309.jpg"/>
          <p:cNvPicPr>
            <a:picLocks noChangeAspect="1" noChangeArrowheads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1801" r="5106" b="29799"/>
          <a:stretch/>
        </p:blipFill>
        <p:spPr bwMode="auto">
          <a:xfrm>
            <a:off x="5241722" y="1596819"/>
            <a:ext cx="1631328" cy="4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9" descr="logo_xerox"/>
          <p:cNvPicPr>
            <a:picLocks noChangeAspect="1" noChangeArrowheads="1"/>
          </p:cNvPicPr>
          <p:nvPr/>
        </p:nvPicPr>
        <p:blipFill>
          <a:blip r:embed="rId96" cstate="print"/>
          <a:srcRect/>
          <a:stretch>
            <a:fillRect/>
          </a:stretch>
        </p:blipFill>
        <p:spPr bwMode="auto">
          <a:xfrm>
            <a:off x="5830596" y="2932299"/>
            <a:ext cx="1015934" cy="2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12" descr="i?id=58059289">
            <a:hlinkClick r:id="rId97"/>
          </p:cNvPr>
          <p:cNvPicPr>
            <a:picLocks noChangeAspect="1" noChangeArrowheads="1"/>
          </p:cNvPicPr>
          <p:nvPr/>
        </p:nvPicPr>
        <p:blipFill>
          <a:blip r:embed="rId98" cstate="print"/>
          <a:srcRect/>
          <a:stretch>
            <a:fillRect/>
          </a:stretch>
        </p:blipFill>
        <p:spPr bwMode="auto">
          <a:xfrm>
            <a:off x="4239622" y="1907601"/>
            <a:ext cx="952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Рисунок 165" descr="Работа в Колбасофф, подбор персонала, вакансии Колбасофф - поиск работы на Работа.ру (Rabota.ru)"/>
          <p:cNvPicPr/>
          <p:nvPr/>
        </p:nvPicPr>
        <p:blipFill>
          <a:blip r:embed="rId99" cstate="print"/>
          <a:srcRect/>
          <a:stretch>
            <a:fillRect/>
          </a:stretch>
        </p:blipFill>
        <p:spPr bwMode="auto">
          <a:xfrm>
            <a:off x="4765175" y="6457"/>
            <a:ext cx="864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Рисунок 166" descr="Ресторан Goodman - меню, отзывы посетителей, фотографии, карта проезда - рестораны Москвы на заскучал.рф"/>
          <p:cNvPicPr/>
          <p:nvPr/>
        </p:nvPicPr>
        <p:blipFill>
          <a:blip r:embed="rId100" cstate="print"/>
          <a:srcRect/>
          <a:stretch>
            <a:fillRect/>
          </a:stretch>
        </p:blipFill>
        <p:spPr bwMode="auto">
          <a:xfrm>
            <a:off x="5701279" y="6457"/>
            <a:ext cx="9361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Рисунок 167" descr="Сеть ресторанов / Pilsner Urquell Original / Гурман.ру - путеводитель по ресторанной жизни"/>
          <p:cNvPicPr/>
          <p:nvPr/>
        </p:nvPicPr>
        <p:blipFill>
          <a:blip r:embed="rId101" cstate="print"/>
          <a:srcRect/>
          <a:stretch>
            <a:fillRect/>
          </a:stretch>
        </p:blipFill>
        <p:spPr bwMode="auto">
          <a:xfrm>
            <a:off x="4765176" y="294489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2" descr="Кафе и Рестораны Москвы"/>
          <p:cNvPicPr>
            <a:picLocks noChangeAspect="1" noChangeArrowheads="1"/>
          </p:cNvPicPr>
          <p:nvPr/>
        </p:nvPicPr>
        <p:blipFill>
          <a:blip r:embed="rId102" cstate="print"/>
          <a:srcRect/>
          <a:stretch>
            <a:fillRect/>
          </a:stretch>
        </p:blipFill>
        <p:spPr bwMode="auto">
          <a:xfrm>
            <a:off x="5989311" y="438505"/>
            <a:ext cx="648072" cy="399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0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E2DB6-5434-4AC6-9F5C-80C9C6054822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-9805" y="78527"/>
            <a:ext cx="1989517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7" dirty="0" smtClean="0">
                <a:solidFill>
                  <a:schemeClr val="bg1"/>
                </a:solidFill>
              </a:rPr>
              <a:t>SQI MANAGEMENT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2" y="593704"/>
            <a:ext cx="930477" cy="629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665" y="122359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18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713680" y="1937662"/>
            <a:ext cx="224124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лет практики оценки качества сервиса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665" y="327805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10000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727834" y="4007765"/>
            <a:ext cx="22412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п</a:t>
            </a:r>
            <a:r>
              <a:rPr lang="ru-RU" altLang="ru-RU" sz="1400" dirty="0" smtClean="0">
                <a:latin typeface="+mj-lt"/>
              </a:rPr>
              <a:t>роверок в месяц</a:t>
            </a:r>
            <a:endParaRPr lang="ru-RU" altLang="ru-RU" sz="1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122359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1</a:t>
            </a:r>
            <a:r>
              <a:rPr lang="en-US" sz="3600" dirty="0" smtClean="0">
                <a:solidFill>
                  <a:srgbClr val="5B73B0"/>
                </a:solidFill>
              </a:rPr>
              <a:t>93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4170939" y="1957621"/>
            <a:ext cx="198523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бренда </a:t>
            </a:r>
          </a:p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оценены в рамках инициативных исследований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81" y="122359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5B73B0"/>
                </a:solidFill>
              </a:rPr>
              <a:t>209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524604" y="1946874"/>
            <a:ext cx="2241249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клиентских компаний, из них 9 с международными брендами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7944" y="327805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5B73B0"/>
                </a:solidFill>
              </a:rPr>
              <a:t>543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4084878" y="3977546"/>
            <a:ext cx="20713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проекта по оценке качества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0457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 descr="eH-XxyvzW3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3157" y="3839779"/>
            <a:ext cx="756852" cy="756852"/>
          </a:xfrm>
          <a:prstGeom prst="rect">
            <a:avLst/>
          </a:prstGeom>
        </p:spPr>
      </p:pic>
      <p:pic>
        <p:nvPicPr>
          <p:cNvPr id="92" name="Рисунок 91" descr="eco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6563" y="2155971"/>
            <a:ext cx="657160" cy="492870"/>
          </a:xfrm>
          <a:prstGeom prst="rect">
            <a:avLst/>
          </a:prstGeom>
          <a:ln/>
        </p:spPr>
      </p:pic>
      <p:pic>
        <p:nvPicPr>
          <p:cNvPr id="75" name="Рисунок 74" descr="frog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6071" y="2309113"/>
            <a:ext cx="723900" cy="723900"/>
          </a:xfrm>
          <a:prstGeom prst="rect">
            <a:avLst/>
          </a:prstGeom>
        </p:spPr>
      </p:pic>
      <p:pic>
        <p:nvPicPr>
          <p:cNvPr id="138" name="Рисунок 137" descr="ло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4813" y="3523972"/>
            <a:ext cx="573341" cy="456266"/>
          </a:xfrm>
          <a:prstGeom prst="rect">
            <a:avLst/>
          </a:prstGeom>
        </p:spPr>
      </p:pic>
      <p:pic>
        <p:nvPicPr>
          <p:cNvPr id="70" name="Рисунок 69" descr="300_230_ivagio_logo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25" y="3924205"/>
            <a:ext cx="875062" cy="670881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63307" y="31888"/>
            <a:ext cx="3599472" cy="480000"/>
          </a:xfrm>
        </p:spPr>
        <p:txBody>
          <a:bodyPr>
            <a:normAutofit/>
          </a:bodyPr>
          <a:lstStyle/>
          <a:p>
            <a:r>
              <a:rPr lang="ru-RU" sz="2000" cap="none" dirty="0">
                <a:solidFill>
                  <a:schemeClr val="bg1"/>
                </a:solidFill>
                <a:latin typeface="Calibri" pitchFamily="34" charset="0"/>
                <a:ea typeface="Roboto" panose="02000000000000000000" pitchFamily="2" charset="0"/>
              </a:rPr>
              <a:t>Наши клиенты</a:t>
            </a:r>
          </a:p>
        </p:txBody>
      </p:sp>
      <p:pic>
        <p:nvPicPr>
          <p:cNvPr id="109" name="Рисунок 108" descr="xd80b5e3043c2f00d081fc9948bed5115.png.pagespeed.ic.JIjj2hr_Z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263" y="647111"/>
            <a:ext cx="1115899" cy="787883"/>
          </a:xfrm>
          <a:prstGeom prst="rect">
            <a:avLst/>
          </a:prstGeom>
        </p:spPr>
      </p:pic>
      <p:pic>
        <p:nvPicPr>
          <p:cNvPr id="111" name="Picture 2" descr="http://www.victoria-group.ru/images/logo/victori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3918" y="855700"/>
            <a:ext cx="1049850" cy="326006"/>
          </a:xfrm>
          <a:prstGeom prst="rect">
            <a:avLst/>
          </a:prstGeom>
          <a:noFill/>
        </p:spPr>
      </p:pic>
      <p:pic>
        <p:nvPicPr>
          <p:cNvPr id="112" name="Рисунок 111" descr="неспрессо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8019" y="783574"/>
            <a:ext cx="880668" cy="540060"/>
          </a:xfrm>
          <a:prstGeom prst="rect">
            <a:avLst/>
          </a:prstGeom>
        </p:spPr>
      </p:pic>
      <p:pic>
        <p:nvPicPr>
          <p:cNvPr id="113" name="Рисунок 112" descr="000000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0797" y="1399917"/>
            <a:ext cx="475219" cy="631732"/>
          </a:xfrm>
          <a:prstGeom prst="rect">
            <a:avLst/>
          </a:prstGeom>
        </p:spPr>
      </p:pic>
      <p:pic>
        <p:nvPicPr>
          <p:cNvPr id="121" name="Рисунок 120" descr="пилзнер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44904" y="1412645"/>
            <a:ext cx="1001462" cy="286603"/>
          </a:xfrm>
          <a:prstGeom prst="rect">
            <a:avLst/>
          </a:prstGeom>
        </p:spPr>
      </p:pic>
      <p:pic>
        <p:nvPicPr>
          <p:cNvPr id="122" name="Рисунок 121" descr="74246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96540" y="804126"/>
            <a:ext cx="932478" cy="540060"/>
          </a:xfrm>
          <a:prstGeom prst="rect">
            <a:avLst/>
          </a:prstGeom>
        </p:spPr>
      </p:pic>
      <p:pic>
        <p:nvPicPr>
          <p:cNvPr id="123" name="Рисунок 122" descr="800x400_e80e017dca6aaf85acd3c63e24bcef88___jpg____4_fa10317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079" y="4293077"/>
            <a:ext cx="983810" cy="434843"/>
          </a:xfrm>
          <a:prstGeom prst="rect">
            <a:avLst/>
          </a:prstGeom>
        </p:spPr>
      </p:pic>
      <p:pic>
        <p:nvPicPr>
          <p:cNvPr id="124" name="Рисунок 123" descr="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47856" y="1353912"/>
            <a:ext cx="568028" cy="568028"/>
          </a:xfrm>
          <a:prstGeom prst="rect">
            <a:avLst/>
          </a:prstGeom>
        </p:spPr>
      </p:pic>
      <p:pic>
        <p:nvPicPr>
          <p:cNvPr id="125" name="Рисунок 124" descr="1623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42904" y="1994093"/>
            <a:ext cx="620751" cy="620751"/>
          </a:xfrm>
          <a:prstGeom prst="rect">
            <a:avLst/>
          </a:prstGeom>
        </p:spPr>
      </p:pic>
      <p:pic>
        <p:nvPicPr>
          <p:cNvPr id="126" name="Рисунок 125" descr="sss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3263" y="3967668"/>
            <a:ext cx="1067602" cy="270962"/>
          </a:xfrm>
          <a:prstGeom prst="rect">
            <a:avLst/>
          </a:prstGeom>
        </p:spPr>
      </p:pic>
      <p:pic>
        <p:nvPicPr>
          <p:cNvPr id="39" name="Рисунок 38" descr="f4ef651472ab5ec8746547715083915d (1)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47146" y="1283884"/>
            <a:ext cx="894798" cy="339335"/>
          </a:xfrm>
          <a:prstGeom prst="rect">
            <a:avLst/>
          </a:prstGeom>
        </p:spPr>
      </p:pic>
      <p:pic>
        <p:nvPicPr>
          <p:cNvPr id="110" name="Рисунок 109" descr="бонапе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48682" y="1403919"/>
            <a:ext cx="438441" cy="515813"/>
          </a:xfrm>
          <a:prstGeom prst="rect">
            <a:avLst/>
          </a:prstGeom>
        </p:spPr>
      </p:pic>
      <p:pic>
        <p:nvPicPr>
          <p:cNvPr id="1026" name="Picture 2" descr="\\STEPFS01\Sqi\КачОбсл\03 Продажи\Презентации\Презентации новые 2017\upgrate новые варианты\Наташа\ЛНВ в КО\фото 2\logo-5eeb2409ab312376d86dc26d0eeb34868e07d452d9f944ba57a5c4d1ad77935b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6051" y="2648841"/>
            <a:ext cx="985430" cy="365848"/>
          </a:xfrm>
          <a:prstGeom prst="rect">
            <a:avLst/>
          </a:prstGeom>
          <a:noFill/>
        </p:spPr>
      </p:pic>
      <p:pic>
        <p:nvPicPr>
          <p:cNvPr id="33" name="Рисунок 32" descr="810_logo_ios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4669" y="3346544"/>
            <a:ext cx="957275" cy="638183"/>
          </a:xfrm>
          <a:prstGeom prst="rect">
            <a:avLst/>
          </a:prstGeom>
        </p:spPr>
      </p:pic>
      <p:pic>
        <p:nvPicPr>
          <p:cNvPr id="35" name="Рисунок 34" descr="alenka (1)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3713" y="2096573"/>
            <a:ext cx="792747" cy="450280"/>
          </a:xfrm>
          <a:prstGeom prst="rect">
            <a:avLst/>
          </a:prstGeom>
        </p:spPr>
      </p:pic>
      <p:pic>
        <p:nvPicPr>
          <p:cNvPr id="40" name="Рисунок 39" descr="59941590696f8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92907" y="1773609"/>
            <a:ext cx="656937" cy="3525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6</a:t>
            </a:fld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-9805" y="78527"/>
            <a:ext cx="1989517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7" dirty="0" smtClean="0">
                <a:solidFill>
                  <a:schemeClr val="bg1"/>
                </a:solidFill>
              </a:rPr>
              <a:t>SQI MANAGEMENT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43" name="Picture 4" descr="Renault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58" y="3684205"/>
            <a:ext cx="1012219" cy="3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 descr="атик.jpe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70187" y="1379615"/>
            <a:ext cx="1080120" cy="144016"/>
          </a:xfrm>
          <a:prstGeom prst="rect">
            <a:avLst/>
          </a:prstGeom>
        </p:spPr>
      </p:pic>
      <p:pic>
        <p:nvPicPr>
          <p:cNvPr id="45" name="Рисунок 44" descr="втомир.jpe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8013" y="3035040"/>
            <a:ext cx="960107" cy="360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4715532-28D2-468D-9A5E-8814CB2807E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35" y="2574376"/>
            <a:ext cx="651593" cy="68857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E775B6F-CE18-4772-ACE2-B162F996BB4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37" y="2082463"/>
            <a:ext cx="724560" cy="54342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0AB8AF8-0261-42E5-BCDD-6E9B3C86946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53" y="3040414"/>
            <a:ext cx="575185" cy="719269"/>
          </a:xfrm>
          <a:prstGeom prst="rect">
            <a:avLst/>
          </a:prstGeom>
        </p:spPr>
      </p:pic>
      <p:pic>
        <p:nvPicPr>
          <p:cNvPr id="49" name="Рисунок 48" descr="фаворит моторс.jpg"/>
          <p:cNvPicPr>
            <a:picLocks noChangeAspect="1"/>
          </p:cNvPicPr>
          <p:nvPr/>
        </p:nvPicPr>
        <p:blipFill>
          <a:blip r:embed="rId30" cstate="print"/>
          <a:srcRect r="4705" b="11418"/>
          <a:stretch>
            <a:fillRect/>
          </a:stretch>
        </p:blipFill>
        <p:spPr>
          <a:xfrm>
            <a:off x="4150011" y="1430423"/>
            <a:ext cx="1053240" cy="168479"/>
          </a:xfrm>
          <a:prstGeom prst="rect">
            <a:avLst/>
          </a:prstGeom>
        </p:spPr>
      </p:pic>
      <p:pic>
        <p:nvPicPr>
          <p:cNvPr id="52" name="Рисунок 51" descr="квадра.jpe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987893" y="647457"/>
            <a:ext cx="787537" cy="787537"/>
          </a:xfrm>
          <a:prstGeom prst="rect">
            <a:avLst/>
          </a:prstGeom>
        </p:spPr>
      </p:pic>
      <p:pic>
        <p:nvPicPr>
          <p:cNvPr id="53" name="Рисунок 52" descr="logo-natalie-tours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139224" y="1693173"/>
            <a:ext cx="1140127" cy="338475"/>
          </a:xfrm>
          <a:prstGeom prst="rect">
            <a:avLst/>
          </a:prstGeom>
        </p:spPr>
      </p:pic>
      <p:pic>
        <p:nvPicPr>
          <p:cNvPr id="54" name="Рисунок 53" descr="800px-Mes_logo.svg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011753" y="740506"/>
            <a:ext cx="894747" cy="633033"/>
          </a:xfrm>
          <a:prstGeom prst="rect">
            <a:avLst/>
          </a:prstGeom>
        </p:spPr>
      </p:pic>
      <p:pic>
        <p:nvPicPr>
          <p:cNvPr id="55" name="Рисунок 54" descr="tild3665-6364-4331-a635-623266633666__file21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087690" y="1093873"/>
            <a:ext cx="1317625" cy="715500"/>
          </a:xfrm>
          <a:prstGeom prst="rect">
            <a:avLst/>
          </a:prstGeom>
        </p:spPr>
      </p:pic>
      <p:pic>
        <p:nvPicPr>
          <p:cNvPr id="56" name="Рисунок 55" descr="logo-rzd_4145943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2966706" y="1853619"/>
            <a:ext cx="1067357" cy="168859"/>
          </a:xfrm>
          <a:prstGeom prst="rect">
            <a:avLst/>
          </a:prstGeom>
        </p:spPr>
      </p:pic>
      <p:pic>
        <p:nvPicPr>
          <p:cNvPr id="57" name="Рисунок 56" descr="89dfda75589ebff16cac70d612df60f7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995343" y="1353912"/>
            <a:ext cx="780087" cy="780087"/>
          </a:xfrm>
          <a:prstGeom prst="rect">
            <a:avLst/>
          </a:prstGeom>
        </p:spPr>
      </p:pic>
      <p:pic>
        <p:nvPicPr>
          <p:cNvPr id="59" name="Рисунок 58" descr="pulkovo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4908796" y="706234"/>
            <a:ext cx="904511" cy="573746"/>
          </a:xfrm>
          <a:prstGeom prst="rect">
            <a:avLst/>
          </a:prstGeom>
        </p:spPr>
      </p:pic>
      <p:pic>
        <p:nvPicPr>
          <p:cNvPr id="60" name="Рисунок 59" descr="d5e2a2e6-ed05-493a-a608-eb2e402784ce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5963382" y="804126"/>
            <a:ext cx="966978" cy="342900"/>
          </a:xfrm>
          <a:prstGeom prst="rect">
            <a:avLst/>
          </a:prstGeom>
        </p:spPr>
      </p:pic>
      <p:pic>
        <p:nvPicPr>
          <p:cNvPr id="61" name="Рисунок 60" descr="1200px-H&amp;M-Logo.svg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410388" y="1691742"/>
            <a:ext cx="500585" cy="329552"/>
          </a:xfrm>
          <a:prstGeom prst="rect">
            <a:avLst/>
          </a:prstGeom>
          <a:ln/>
        </p:spPr>
      </p:pic>
      <p:pic>
        <p:nvPicPr>
          <p:cNvPr id="62" name="Рисунок 61" descr="ccccc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05091" y="4819134"/>
            <a:ext cx="947351" cy="302368"/>
          </a:xfrm>
          <a:prstGeom prst="rect">
            <a:avLst/>
          </a:prstGeom>
        </p:spPr>
      </p:pic>
      <p:pic>
        <p:nvPicPr>
          <p:cNvPr id="63" name="Рисунок 62" descr="Logo-Promod-300x300-250x250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2460114" y="4003853"/>
            <a:ext cx="660073" cy="660073"/>
          </a:xfrm>
          <a:prstGeom prst="rect">
            <a:avLst/>
          </a:prstGeom>
        </p:spPr>
      </p:pic>
      <p:pic>
        <p:nvPicPr>
          <p:cNvPr id="64" name="Рисунок 63" descr="Triumph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3648057" y="1939557"/>
            <a:ext cx="910610" cy="667781"/>
          </a:xfrm>
          <a:prstGeom prst="rect">
            <a:avLst/>
          </a:prstGeom>
          <a:ln/>
        </p:spPr>
      </p:pic>
      <p:pic>
        <p:nvPicPr>
          <p:cNvPr id="65" name="Рисунок 64" descr="avatar_blog_mango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7958627" y="2874764"/>
            <a:ext cx="775011" cy="581258"/>
          </a:xfrm>
          <a:prstGeom prst="rect">
            <a:avLst/>
          </a:prstGeom>
        </p:spPr>
      </p:pic>
      <p:pic>
        <p:nvPicPr>
          <p:cNvPr id="66" name="Рисунок 65" descr="фэшн хаус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6036267" y="2371670"/>
            <a:ext cx="927803" cy="258660"/>
          </a:xfrm>
          <a:prstGeom prst="rect">
            <a:avLst/>
          </a:prstGeom>
        </p:spPr>
      </p:pic>
      <p:pic>
        <p:nvPicPr>
          <p:cNvPr id="67" name="Рисунок 66" descr="11423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8020827" y="2129940"/>
            <a:ext cx="709290" cy="709290"/>
          </a:xfrm>
          <a:prstGeom prst="rect">
            <a:avLst/>
          </a:prstGeom>
        </p:spPr>
      </p:pic>
      <p:pic>
        <p:nvPicPr>
          <p:cNvPr id="68" name="Рисунок 67" descr="logo-savage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6010772" y="1628176"/>
            <a:ext cx="1044560" cy="231558"/>
          </a:xfrm>
          <a:prstGeom prst="rect">
            <a:avLst/>
          </a:prstGeom>
        </p:spPr>
      </p:pic>
      <p:pic>
        <p:nvPicPr>
          <p:cNvPr id="69" name="Рисунок 68" descr="normal_MODIS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7951176" y="3500813"/>
            <a:ext cx="782461" cy="590549"/>
          </a:xfrm>
          <a:prstGeom prst="rect">
            <a:avLst/>
          </a:prstGeom>
        </p:spPr>
      </p:pic>
      <p:pic>
        <p:nvPicPr>
          <p:cNvPr id="71" name="Рисунок 70" descr="company-108473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424570" y="4182482"/>
            <a:ext cx="916896" cy="825207"/>
          </a:xfrm>
          <a:prstGeom prst="rect">
            <a:avLst/>
          </a:prstGeom>
          <a:ln/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954344" y="4678598"/>
            <a:ext cx="806955" cy="4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Рисунок 72" descr="logo-milavitsa.jp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2430129" y="4749635"/>
            <a:ext cx="1002867" cy="401538"/>
          </a:xfrm>
          <a:prstGeom prst="rect">
            <a:avLst/>
          </a:prstGeom>
        </p:spPr>
      </p:pic>
      <p:pic>
        <p:nvPicPr>
          <p:cNvPr id="74" name="Рисунок 73" descr="elcrussia_logo.pn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3633709" y="2522227"/>
            <a:ext cx="828452" cy="552301"/>
          </a:xfrm>
          <a:prstGeom prst="rect">
            <a:avLst/>
          </a:prstGeom>
        </p:spPr>
      </p:pic>
      <p:pic>
        <p:nvPicPr>
          <p:cNvPr id="76" name="Рисунок 75" descr="det.jp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7124148" y="1583919"/>
            <a:ext cx="981491" cy="412199"/>
          </a:xfrm>
          <a:prstGeom prst="rect">
            <a:avLst/>
          </a:prstGeom>
        </p:spPr>
      </p:pic>
      <p:pic>
        <p:nvPicPr>
          <p:cNvPr id="77" name="Рисунок 76" descr="Logo_17.pn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3059224" y="3202709"/>
            <a:ext cx="622585" cy="421161"/>
          </a:xfrm>
          <a:prstGeom prst="rect">
            <a:avLst/>
          </a:prstGeom>
          <a:ln/>
        </p:spPr>
      </p:pic>
      <p:pic>
        <p:nvPicPr>
          <p:cNvPr id="78" name="Рисунок 77" descr="-0.pn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5281600" y="2031648"/>
            <a:ext cx="808126" cy="827726"/>
          </a:xfrm>
          <a:prstGeom prst="rect">
            <a:avLst/>
          </a:prstGeom>
          <a:ln/>
        </p:spPr>
      </p:pic>
      <p:pic>
        <p:nvPicPr>
          <p:cNvPr id="79" name="Рисунок 78" descr="mvideo_logo_for_dark.pn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4545771" y="2082463"/>
            <a:ext cx="879343" cy="506722"/>
          </a:xfrm>
          <a:prstGeom prst="rect">
            <a:avLst/>
          </a:prstGeom>
          <a:ln/>
        </p:spPr>
      </p:pic>
      <p:pic>
        <p:nvPicPr>
          <p:cNvPr id="80" name="Рисунок 79" descr="logo_eldorado.jp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6978418" y="2625883"/>
            <a:ext cx="969802" cy="362727"/>
          </a:xfrm>
          <a:prstGeom prst="rect">
            <a:avLst/>
          </a:prstGeom>
          <a:ln/>
        </p:spPr>
      </p:pic>
      <p:pic>
        <p:nvPicPr>
          <p:cNvPr id="81" name="Рисунок 80" descr="70c28c2c6aae690cb88715ca01cf2834.jpg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7025854" y="2370991"/>
            <a:ext cx="925322" cy="266781"/>
          </a:xfrm>
          <a:prstGeom prst="rect">
            <a:avLst/>
          </a:prstGeom>
          <a:ln/>
        </p:spPr>
      </p:pic>
      <p:pic>
        <p:nvPicPr>
          <p:cNvPr id="82" name="Рисунок 81" descr="Ситимаркет.gif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6016640" y="2723791"/>
            <a:ext cx="967056" cy="193412"/>
          </a:xfrm>
          <a:prstGeom prst="rect">
            <a:avLst/>
          </a:prstGeom>
          <a:ln/>
        </p:spPr>
      </p:pic>
      <p:pic>
        <p:nvPicPr>
          <p:cNvPr id="83" name="Рисунок 82" descr="78775_24271-200x0.jpg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7967452" y="4186886"/>
            <a:ext cx="816040" cy="436582"/>
          </a:xfrm>
          <a:prstGeom prst="rect">
            <a:avLst/>
          </a:prstGeom>
          <a:ln/>
        </p:spPr>
      </p:pic>
      <p:pic>
        <p:nvPicPr>
          <p:cNvPr id="84" name="Рисунок 83" descr="тайм код.png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7025865" y="2065130"/>
            <a:ext cx="944985" cy="224605"/>
          </a:xfrm>
          <a:prstGeom prst="rect">
            <a:avLst/>
          </a:prstGeom>
          <a:ln/>
        </p:spPr>
      </p:pic>
      <p:pic>
        <p:nvPicPr>
          <p:cNvPr id="85" name="Рисунок 84" descr="HAIRSHOP2.jpg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6928600" y="2944335"/>
            <a:ext cx="977900" cy="488950"/>
          </a:xfrm>
          <a:prstGeom prst="rect">
            <a:avLst/>
          </a:prstGeom>
        </p:spPr>
      </p:pic>
      <p:pic>
        <p:nvPicPr>
          <p:cNvPr id="86" name="Рисунок 85" descr="icon.png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6015275" y="1941363"/>
            <a:ext cx="969788" cy="406803"/>
          </a:xfrm>
          <a:prstGeom prst="rect">
            <a:avLst/>
          </a:prstGeom>
          <a:ln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1399979" y="4763947"/>
            <a:ext cx="900625" cy="37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3" descr="C:\Users\pel\Desktop\8a49a813de25374394e15247eed69afb_150_150_fill.jpg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4413118" y="3005600"/>
            <a:ext cx="873223" cy="287168"/>
          </a:xfrm>
          <a:prstGeom prst="rect">
            <a:avLst/>
          </a:prstGeom>
          <a:ln/>
        </p:spPr>
      </p:pic>
      <p:pic>
        <p:nvPicPr>
          <p:cNvPr id="89" name="Рисунок 88" descr="44550-salomon.png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5411928" y="2784108"/>
            <a:ext cx="532269" cy="332299"/>
          </a:xfrm>
          <a:prstGeom prst="rect">
            <a:avLst/>
          </a:prstGeom>
        </p:spPr>
      </p:pic>
      <p:pic>
        <p:nvPicPr>
          <p:cNvPr id="90" name="Рисунок 89" descr="pazolini-logo.png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4478337" y="2744923"/>
            <a:ext cx="856603" cy="308378"/>
          </a:xfrm>
          <a:prstGeom prst="rect">
            <a:avLst/>
          </a:prstGeom>
          <a:ln/>
        </p:spPr>
      </p:pic>
      <p:pic>
        <p:nvPicPr>
          <p:cNvPr id="91" name="Рисунок 90" descr="logo-camper.png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2350382" y="2036740"/>
            <a:ext cx="548861" cy="276146"/>
          </a:xfrm>
          <a:prstGeom prst="rect">
            <a:avLst/>
          </a:prstGeom>
        </p:spPr>
      </p:pic>
      <p:pic>
        <p:nvPicPr>
          <p:cNvPr id="93" name="Рисунок 92" descr="sportmaster-bonusy-na-karte-kak-proverit-poluchit.png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5942042" y="3248531"/>
            <a:ext cx="972631" cy="504668"/>
          </a:xfrm>
          <a:prstGeom prst="rect">
            <a:avLst/>
          </a:prstGeom>
          <a:ln/>
        </p:spPr>
      </p:pic>
      <p:pic>
        <p:nvPicPr>
          <p:cNvPr id="94" name="Picture 4" descr="C:\Users\pel\Desktop\1441381349.jpg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2379940" y="2431373"/>
            <a:ext cx="593003" cy="419305"/>
          </a:xfrm>
          <a:prstGeom prst="rect">
            <a:avLst/>
          </a:prstGeom>
          <a:ln/>
        </p:spPr>
      </p:pic>
      <p:pic>
        <p:nvPicPr>
          <p:cNvPr id="95" name="Рисунок 94" descr="kant_logo.png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2792589" y="3672755"/>
            <a:ext cx="717300" cy="334740"/>
          </a:xfrm>
          <a:prstGeom prst="rect">
            <a:avLst/>
          </a:prstGeom>
          <a:ln/>
        </p:spPr>
      </p:pic>
      <p:pic>
        <p:nvPicPr>
          <p:cNvPr id="96" name="Picture 2" descr="Картинки по запросу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6009416" y="2978017"/>
            <a:ext cx="919597" cy="253809"/>
          </a:xfrm>
          <a:prstGeom prst="rect">
            <a:avLst/>
          </a:prstGeom>
          <a:ln/>
        </p:spPr>
      </p:pic>
      <p:pic>
        <p:nvPicPr>
          <p:cNvPr id="97" name="Picture 2" descr="C:\Users\pel\Desktop\logo-tikkurila.jpg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3668914" y="3165393"/>
            <a:ext cx="591809" cy="317556"/>
          </a:xfrm>
          <a:prstGeom prst="rect">
            <a:avLst/>
          </a:prstGeom>
          <a:ln/>
        </p:spPr>
      </p:pic>
      <p:pic>
        <p:nvPicPr>
          <p:cNvPr id="98" name="Рисунок 97" descr="Tarkett_logo.svg.png"/>
          <p:cNvPicPr>
            <a:picLocks noChangeAspect="1"/>
          </p:cNvPicPr>
          <p:nvPr/>
        </p:nvPicPr>
        <p:blipFill>
          <a:blip r:embed="rId73" cstate="print"/>
          <a:stretch>
            <a:fillRect/>
          </a:stretch>
        </p:blipFill>
        <p:spPr>
          <a:xfrm>
            <a:off x="1423611" y="3382339"/>
            <a:ext cx="765362" cy="251134"/>
          </a:xfrm>
          <a:prstGeom prst="rect">
            <a:avLst/>
          </a:prstGeom>
          <a:ln/>
        </p:spPr>
      </p:pic>
      <p:pic>
        <p:nvPicPr>
          <p:cNvPr id="99" name="Рисунок 98" descr="старик хоттабыч.gif"/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3161094" y="4381038"/>
            <a:ext cx="889085" cy="314143"/>
          </a:xfrm>
          <a:prstGeom prst="rect">
            <a:avLst/>
          </a:prstGeom>
          <a:ln/>
        </p:spPr>
      </p:pic>
      <p:pic>
        <p:nvPicPr>
          <p:cNvPr id="100" name="Рисунок 99" descr="италон.jpeg"/>
          <p:cNvPicPr>
            <a:picLocks noChangeAspect="1"/>
          </p:cNvPicPr>
          <p:nvPr/>
        </p:nvPicPr>
        <p:blipFill>
          <a:blip r:embed="rId75" cstate="print"/>
          <a:stretch>
            <a:fillRect/>
          </a:stretch>
        </p:blipFill>
        <p:spPr>
          <a:xfrm>
            <a:off x="4341008" y="4843978"/>
            <a:ext cx="840709" cy="301902"/>
          </a:xfrm>
          <a:prstGeom prst="rect">
            <a:avLst/>
          </a:prstGeom>
          <a:ln/>
        </p:spPr>
      </p:pic>
      <p:pic>
        <p:nvPicPr>
          <p:cNvPr id="101" name="Рисунок 100" descr="b1fd786f10ee4e00680bbf846980ccb8.png"/>
          <p:cNvPicPr>
            <a:picLocks noChangeAspect="1"/>
          </p:cNvPicPr>
          <p:nvPr/>
        </p:nvPicPr>
        <p:blipFill>
          <a:blip r:embed="rId76" cstate="print"/>
          <a:stretch>
            <a:fillRect/>
          </a:stretch>
        </p:blipFill>
        <p:spPr>
          <a:xfrm>
            <a:off x="1379580" y="3082433"/>
            <a:ext cx="887941" cy="227751"/>
          </a:xfrm>
          <a:prstGeom prst="rect">
            <a:avLst/>
          </a:prstGeom>
        </p:spPr>
      </p:pic>
      <p:pic>
        <p:nvPicPr>
          <p:cNvPr id="102" name="Рисунок 101" descr="logo.png"/>
          <p:cNvPicPr>
            <a:picLocks noChangeAspect="1"/>
          </p:cNvPicPr>
          <p:nvPr/>
        </p:nvPicPr>
        <p:blipFill>
          <a:blip r:embed="rId77" cstate="print"/>
          <a:stretch>
            <a:fillRect/>
          </a:stretch>
        </p:blipFill>
        <p:spPr>
          <a:xfrm>
            <a:off x="5380750" y="3216944"/>
            <a:ext cx="457637" cy="457637"/>
          </a:xfrm>
          <a:prstGeom prst="rect">
            <a:avLst/>
          </a:prstGeom>
        </p:spPr>
      </p:pic>
      <p:pic>
        <p:nvPicPr>
          <p:cNvPr id="103" name="Рисунок 102" descr="4Ve-gliJLIcAiVwsbqhnCg.png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>
            <a:off x="6964070" y="3434049"/>
            <a:ext cx="808735" cy="237181"/>
          </a:xfrm>
          <a:prstGeom prst="rect">
            <a:avLst/>
          </a:prstGeom>
        </p:spPr>
      </p:pic>
      <p:pic>
        <p:nvPicPr>
          <p:cNvPr id="114" name="Picture 4" descr="C:\Users\pel\Desktop\rim.jpg"/>
          <p:cNvPicPr>
            <a:picLocks noChangeAspect="1" noChangeArrowheads="1"/>
          </p:cNvPicPr>
          <p:nvPr/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1403625" y="2744923"/>
            <a:ext cx="606103" cy="253985"/>
          </a:xfrm>
          <a:prstGeom prst="rect">
            <a:avLst/>
          </a:prstGeom>
          <a:ln/>
        </p:spPr>
      </p:pic>
      <p:pic>
        <p:nvPicPr>
          <p:cNvPr id="127" name="Рисунок 126" descr="01239.jpg"/>
          <p:cNvPicPr>
            <a:picLocks noChangeAspect="1"/>
          </p:cNvPicPr>
          <p:nvPr/>
        </p:nvPicPr>
        <p:blipFill>
          <a:blip r:embed="rId80" cstate="print"/>
          <a:stretch>
            <a:fillRect/>
          </a:stretch>
        </p:blipFill>
        <p:spPr>
          <a:xfrm>
            <a:off x="3519186" y="4754927"/>
            <a:ext cx="781906" cy="390953"/>
          </a:xfrm>
          <a:prstGeom prst="rect">
            <a:avLst/>
          </a:prstGeom>
        </p:spPr>
      </p:pic>
      <p:pic>
        <p:nvPicPr>
          <p:cNvPr id="128" name="Рисунок 127" descr="4dc3e079a4b5db5161c82edfdbce24b1_300_300.PNG"/>
          <p:cNvPicPr>
            <a:picLocks noChangeAspect="1"/>
          </p:cNvPicPr>
          <p:nvPr/>
        </p:nvPicPr>
        <p:blipFill>
          <a:blip r:embed="rId81" cstate="print"/>
          <a:stretch>
            <a:fillRect/>
          </a:stretch>
        </p:blipFill>
        <p:spPr>
          <a:xfrm>
            <a:off x="2147073" y="2546404"/>
            <a:ext cx="710011" cy="710011"/>
          </a:xfrm>
          <a:prstGeom prst="rect">
            <a:avLst/>
          </a:prstGeom>
        </p:spPr>
      </p:pic>
      <p:pic>
        <p:nvPicPr>
          <p:cNvPr id="129" name="Рисунок 128" descr="втб.png"/>
          <p:cNvPicPr>
            <a:picLocks noChangeAspect="1"/>
          </p:cNvPicPr>
          <p:nvPr/>
        </p:nvPicPr>
        <p:blipFill>
          <a:blip r:embed="rId82" cstate="print"/>
          <a:stretch>
            <a:fillRect/>
          </a:stretch>
        </p:blipFill>
        <p:spPr>
          <a:xfrm>
            <a:off x="4384838" y="3385619"/>
            <a:ext cx="924973" cy="238251"/>
          </a:xfrm>
          <a:prstGeom prst="rect">
            <a:avLst/>
          </a:prstGeom>
        </p:spPr>
      </p:pic>
      <p:pic>
        <p:nvPicPr>
          <p:cNvPr id="130" name="Рисунок 129" descr="BN_RUS20_4C.png"/>
          <p:cNvPicPr>
            <a:picLocks noChangeAspect="1"/>
          </p:cNvPicPr>
          <p:nvPr/>
        </p:nvPicPr>
        <p:blipFill>
          <a:blip r:embed="rId83" cstate="print"/>
          <a:stretch>
            <a:fillRect/>
          </a:stretch>
        </p:blipFill>
        <p:spPr>
          <a:xfrm>
            <a:off x="5683571" y="3890310"/>
            <a:ext cx="868243" cy="456970"/>
          </a:xfrm>
          <a:prstGeom prst="rect">
            <a:avLst/>
          </a:prstGeom>
        </p:spPr>
      </p:pic>
      <p:pic>
        <p:nvPicPr>
          <p:cNvPr id="131" name="Рисунок 130" descr="absolutbank.png"/>
          <p:cNvPicPr>
            <a:picLocks noChangeAspect="1"/>
          </p:cNvPicPr>
          <p:nvPr/>
        </p:nvPicPr>
        <p:blipFill>
          <a:blip r:embed="rId84" cstate="print"/>
          <a:stretch>
            <a:fillRect/>
          </a:stretch>
        </p:blipFill>
        <p:spPr>
          <a:xfrm>
            <a:off x="3951600" y="3977447"/>
            <a:ext cx="730376" cy="319809"/>
          </a:xfrm>
          <a:prstGeom prst="rect">
            <a:avLst/>
          </a:prstGeom>
        </p:spPr>
      </p:pic>
      <p:pic>
        <p:nvPicPr>
          <p:cNvPr id="133" name="Picture 3" descr="C:\Users\pel\Desktop\162.gif"/>
          <p:cNvPicPr>
            <a:picLocks noChangeAspect="1" noChangeArrowheads="1"/>
          </p:cNvPicPr>
          <p:nvPr/>
        </p:nvPicPr>
        <p:blipFill>
          <a:blip r:embed="rId85" cstate="print"/>
          <a:srcRect/>
          <a:stretch>
            <a:fillRect/>
          </a:stretch>
        </p:blipFill>
        <p:spPr bwMode="auto">
          <a:xfrm>
            <a:off x="5927824" y="4302957"/>
            <a:ext cx="880690" cy="156161"/>
          </a:xfrm>
          <a:prstGeom prst="rect">
            <a:avLst/>
          </a:prstGeom>
          <a:noFill/>
        </p:spPr>
      </p:pic>
      <p:pic>
        <p:nvPicPr>
          <p:cNvPr id="134" name="Рисунок 133" descr="Кредит_европа_банк.gif"/>
          <p:cNvPicPr>
            <a:picLocks noChangeAspect="1"/>
          </p:cNvPicPr>
          <p:nvPr/>
        </p:nvPicPr>
        <p:blipFill>
          <a:blip r:embed="rId86" cstate="print"/>
          <a:stretch>
            <a:fillRect/>
          </a:stretch>
        </p:blipFill>
        <p:spPr>
          <a:xfrm>
            <a:off x="6779694" y="4386311"/>
            <a:ext cx="1099426" cy="168044"/>
          </a:xfrm>
          <a:prstGeom prst="rect">
            <a:avLst/>
          </a:prstGeom>
        </p:spPr>
      </p:pic>
      <p:pic>
        <p:nvPicPr>
          <p:cNvPr id="135" name="Рисунок 134" descr="1992.png"/>
          <p:cNvPicPr>
            <a:picLocks noChangeAspect="1"/>
          </p:cNvPicPr>
          <p:nvPr/>
        </p:nvPicPr>
        <p:blipFill>
          <a:blip r:embed="rId87" cstate="print"/>
          <a:stretch>
            <a:fillRect/>
          </a:stretch>
        </p:blipFill>
        <p:spPr>
          <a:xfrm>
            <a:off x="4114416" y="4434622"/>
            <a:ext cx="881017" cy="268435"/>
          </a:xfrm>
          <a:prstGeom prst="rect">
            <a:avLst/>
          </a:prstGeom>
        </p:spPr>
      </p:pic>
      <p:pic>
        <p:nvPicPr>
          <p:cNvPr id="136" name="Рисунок 135" descr="bankrosscap_logo.jpg"/>
          <p:cNvPicPr>
            <a:picLocks noChangeAspect="1"/>
          </p:cNvPicPr>
          <p:nvPr/>
        </p:nvPicPr>
        <p:blipFill>
          <a:blip r:embed="rId88" cstate="print"/>
          <a:stretch>
            <a:fillRect/>
          </a:stretch>
        </p:blipFill>
        <p:spPr>
          <a:xfrm>
            <a:off x="5919255" y="4560249"/>
            <a:ext cx="597236" cy="597236"/>
          </a:xfrm>
          <a:prstGeom prst="rect">
            <a:avLst/>
          </a:prstGeom>
        </p:spPr>
      </p:pic>
      <p:pic>
        <p:nvPicPr>
          <p:cNvPr id="137" name="Рисунок 136" descr="home+credit+bank_logo.jpg"/>
          <p:cNvPicPr>
            <a:picLocks noChangeAspect="1"/>
          </p:cNvPicPr>
          <p:nvPr/>
        </p:nvPicPr>
        <p:blipFill>
          <a:blip r:embed="rId89" cstate="print"/>
          <a:stretch>
            <a:fillRect/>
          </a:stretch>
        </p:blipFill>
        <p:spPr>
          <a:xfrm>
            <a:off x="5268725" y="4560249"/>
            <a:ext cx="624089" cy="583030"/>
          </a:xfrm>
          <a:prstGeom prst="rect">
            <a:avLst/>
          </a:prstGeom>
        </p:spPr>
      </p:pic>
      <p:pic>
        <p:nvPicPr>
          <p:cNvPr id="139" name="Picture 3" descr="C:\Users\pel\Desktop\1351107545.jpg"/>
          <p:cNvPicPr>
            <a:picLocks noChangeAspect="1"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>
            <a:off x="7265758" y="4617500"/>
            <a:ext cx="525030" cy="525030"/>
          </a:xfrm>
          <a:prstGeom prst="rect">
            <a:avLst/>
          </a:prstGeom>
          <a:noFill/>
        </p:spPr>
      </p:pic>
      <p:pic>
        <p:nvPicPr>
          <p:cNvPr id="140" name="Picture 2" descr="C:\Users\pel\Desktop\ИТБ лого4.jpg"/>
          <p:cNvPicPr>
            <a:picLocks noChangeAspect="1" noChangeArrowheads="1"/>
          </p:cNvPicPr>
          <p:nvPr/>
        </p:nvPicPr>
        <p:blipFill>
          <a:blip r:embed="rId91" cstate="print"/>
          <a:srcRect/>
          <a:stretch>
            <a:fillRect/>
          </a:stretch>
        </p:blipFill>
        <p:spPr bwMode="auto">
          <a:xfrm>
            <a:off x="6533511" y="3753963"/>
            <a:ext cx="1058678" cy="252662"/>
          </a:xfrm>
          <a:prstGeom prst="rect">
            <a:avLst/>
          </a:prstGeom>
          <a:noFill/>
        </p:spPr>
      </p:pic>
      <p:pic>
        <p:nvPicPr>
          <p:cNvPr id="141" name="Picture 2" descr="C:\Users\pel\Desktop\evrositibank.png"/>
          <p:cNvPicPr>
            <a:picLocks noChangeAspect="1" noChangeArrowheads="1"/>
          </p:cNvPicPr>
          <p:nvPr/>
        </p:nvPicPr>
        <p:blipFill>
          <a:blip r:embed="rId92" cstate="print"/>
          <a:srcRect/>
          <a:stretch>
            <a:fillRect/>
          </a:stretch>
        </p:blipFill>
        <p:spPr bwMode="auto">
          <a:xfrm>
            <a:off x="6688821" y="4033450"/>
            <a:ext cx="1153873" cy="175693"/>
          </a:xfrm>
          <a:prstGeom prst="rect">
            <a:avLst/>
          </a:prstGeom>
          <a:noFill/>
        </p:spPr>
      </p:pic>
      <p:pic>
        <p:nvPicPr>
          <p:cNvPr id="143" name="Рисунок 142" descr="logo-baltinvest(1).jpg"/>
          <p:cNvPicPr>
            <a:picLocks noChangeAspect="1"/>
          </p:cNvPicPr>
          <p:nvPr/>
        </p:nvPicPr>
        <p:blipFill>
          <a:blip r:embed="rId93" cstate="print"/>
          <a:stretch>
            <a:fillRect/>
          </a:stretch>
        </p:blipFill>
        <p:spPr>
          <a:xfrm>
            <a:off x="4707970" y="3787841"/>
            <a:ext cx="795294" cy="528870"/>
          </a:xfrm>
          <a:prstGeom prst="rect">
            <a:avLst/>
          </a:prstGeom>
        </p:spPr>
      </p:pic>
      <p:pic>
        <p:nvPicPr>
          <p:cNvPr id="142" name="Рисунок 141" descr="300px-Связной_Банк_Лого1.jpg"/>
          <p:cNvPicPr>
            <a:picLocks noChangeAspect="1"/>
          </p:cNvPicPr>
          <p:nvPr/>
        </p:nvPicPr>
        <p:blipFill>
          <a:blip r:embed="rId94" cstate="print"/>
          <a:stretch>
            <a:fillRect/>
          </a:stretch>
        </p:blipFill>
        <p:spPr>
          <a:xfrm>
            <a:off x="5342320" y="3708435"/>
            <a:ext cx="1021073" cy="286147"/>
          </a:xfrm>
          <a:prstGeom prst="rect">
            <a:avLst/>
          </a:prstGeom>
        </p:spPr>
      </p:pic>
      <p:pic>
        <p:nvPicPr>
          <p:cNvPr id="144" name="Рисунок 143" descr="share.jpg"/>
          <p:cNvPicPr>
            <a:picLocks noChangeAspect="1"/>
          </p:cNvPicPr>
          <p:nvPr/>
        </p:nvPicPr>
        <p:blipFill>
          <a:blip r:embed="rId95" cstate="print"/>
          <a:stretch>
            <a:fillRect/>
          </a:stretch>
        </p:blipFill>
        <p:spPr>
          <a:xfrm>
            <a:off x="6500168" y="4712737"/>
            <a:ext cx="779591" cy="451885"/>
          </a:xfrm>
          <a:prstGeom prst="rect">
            <a:avLst/>
          </a:prstGeom>
        </p:spPr>
      </p:pic>
      <p:pic>
        <p:nvPicPr>
          <p:cNvPr id="146" name="Рисунок 145" descr="biglogo_256.png"/>
          <p:cNvPicPr>
            <a:picLocks noChangeAspect="1"/>
          </p:cNvPicPr>
          <p:nvPr/>
        </p:nvPicPr>
        <p:blipFill>
          <a:blip r:embed="rId96" cstate="print"/>
          <a:stretch>
            <a:fillRect/>
          </a:stretch>
        </p:blipFill>
        <p:spPr>
          <a:xfrm>
            <a:off x="5065456" y="4209143"/>
            <a:ext cx="685704" cy="271539"/>
          </a:xfrm>
          <a:prstGeom prst="rect">
            <a:avLst/>
          </a:prstGeom>
        </p:spPr>
      </p:pic>
      <p:pic>
        <p:nvPicPr>
          <p:cNvPr id="132" name="Рисунок 131" descr="hm3G56.png.gif"/>
          <p:cNvPicPr>
            <a:picLocks noChangeAspect="1"/>
          </p:cNvPicPr>
          <p:nvPr/>
        </p:nvPicPr>
        <p:blipFill>
          <a:blip r:embed="rId97" cstate="print"/>
          <a:stretch>
            <a:fillRect/>
          </a:stretch>
        </p:blipFill>
        <p:spPr>
          <a:xfrm>
            <a:off x="4190437" y="3690141"/>
            <a:ext cx="1103577" cy="1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500px-Cartier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1735" y="2022666"/>
            <a:ext cx="1079500" cy="313055"/>
          </a:xfrm>
          <a:prstGeom prst="rect">
            <a:avLst/>
          </a:prstGeom>
        </p:spPr>
      </p:pic>
      <p:pic>
        <p:nvPicPr>
          <p:cNvPr id="48" name="Рисунок 47" descr="logo-piag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551" y="1527207"/>
            <a:ext cx="941498" cy="380365"/>
          </a:xfrm>
          <a:prstGeom prst="rect">
            <a:avLst/>
          </a:prstGeom>
        </p:spPr>
      </p:pic>
      <p:pic>
        <p:nvPicPr>
          <p:cNvPr id="64" name="Рисунок 63" descr="ричмонт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5683" y="2575274"/>
            <a:ext cx="1019803" cy="260178"/>
          </a:xfrm>
          <a:prstGeom prst="rect">
            <a:avLst/>
          </a:prstGeom>
        </p:spPr>
      </p:pic>
      <p:pic>
        <p:nvPicPr>
          <p:cNvPr id="92" name="Рисунок 91" descr="v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5235" y="1205104"/>
            <a:ext cx="1454878" cy="900906"/>
          </a:xfrm>
          <a:prstGeom prst="rect">
            <a:avLst/>
          </a:prstGeom>
        </p:spPr>
      </p:pic>
      <p:pic>
        <p:nvPicPr>
          <p:cNvPr id="93" name="Рисунок 92" descr="longcham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1675" y="2153629"/>
            <a:ext cx="1047748" cy="171061"/>
          </a:xfrm>
          <a:prstGeom prst="rect">
            <a:avLst/>
          </a:prstGeom>
        </p:spPr>
      </p:pic>
      <p:pic>
        <p:nvPicPr>
          <p:cNvPr id="96" name="Рисунок 95" descr="logo-massimo-dut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27" y="1103363"/>
            <a:ext cx="1122104" cy="167883"/>
          </a:xfrm>
          <a:prstGeom prst="rect">
            <a:avLst/>
          </a:prstGeom>
        </p:spPr>
      </p:pic>
      <p:pic>
        <p:nvPicPr>
          <p:cNvPr id="97" name="Рисунок 96" descr="logo-chlo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23022" y="1527317"/>
            <a:ext cx="1052712" cy="348505"/>
          </a:xfrm>
          <a:prstGeom prst="rect">
            <a:avLst/>
          </a:prstGeom>
        </p:spPr>
      </p:pic>
      <p:pic>
        <p:nvPicPr>
          <p:cNvPr id="98" name="Рисунок 97" descr="244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8110" y="2066322"/>
            <a:ext cx="1143000" cy="1143000"/>
          </a:xfrm>
          <a:prstGeom prst="rect">
            <a:avLst/>
          </a:prstGeom>
        </p:spPr>
      </p:pic>
      <p:pic>
        <p:nvPicPr>
          <p:cNvPr id="99" name="Рисунок 98" descr="Logo-Bottega-Venet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41769" y="2570355"/>
            <a:ext cx="1057778" cy="361156"/>
          </a:xfrm>
          <a:prstGeom prst="rect">
            <a:avLst/>
          </a:prstGeom>
        </p:spPr>
      </p:pic>
      <p:pic>
        <p:nvPicPr>
          <p:cNvPr id="100" name="Рисунок 99" descr="1024px-Chanel_logo_interlocking_cs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78924" y="1868649"/>
            <a:ext cx="854439" cy="547375"/>
          </a:xfrm>
          <a:prstGeom prst="rect">
            <a:avLst/>
          </a:prstGeom>
        </p:spPr>
      </p:pic>
      <p:pic>
        <p:nvPicPr>
          <p:cNvPr id="101" name="Рисунок 100" descr="loreal-logo-wallpap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63861" y="2067275"/>
            <a:ext cx="1148922" cy="3324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86F86A-08FA-4490-8ED4-339C640F27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04" y="2808862"/>
            <a:ext cx="1108948" cy="7128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3266D1-9744-4CAA-9F99-99E38CE1E4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6" y="3023057"/>
            <a:ext cx="1115801" cy="429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AD7564-0603-4213-9E9B-1A5C169D52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85" y="3223609"/>
            <a:ext cx="1058333" cy="1058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AAF1C9-B1A9-4078-9168-7C449EDF61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85" y="3550107"/>
            <a:ext cx="1100667" cy="2297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3D84B65-73ED-4C17-88C9-52AAD68BB9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85" y="3477345"/>
            <a:ext cx="918633" cy="5167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18833F1-5FCD-4F27-8708-8556538379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68" y="2895792"/>
            <a:ext cx="713053" cy="7130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C8C67E4-D4F1-4F42-9DD8-8B430BA048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86032"/>
            <a:ext cx="934956" cy="5245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15FBD8D-8D1E-48C7-B387-C4F07649A4A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20" y="3028031"/>
            <a:ext cx="1117601" cy="254813"/>
          </a:xfrm>
          <a:prstGeom prst="rect">
            <a:avLst/>
          </a:prstGeom>
        </p:spPr>
      </p:pic>
      <p:sp>
        <p:nvSpPr>
          <p:cNvPr id="43" name="Заголовок 8"/>
          <p:cNvSpPr txBox="1">
            <a:spLocks/>
          </p:cNvSpPr>
          <p:nvPr/>
        </p:nvSpPr>
        <p:spPr bwMode="auto">
          <a:xfrm>
            <a:off x="763307" y="31888"/>
            <a:ext cx="3599472" cy="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>
                <a:solidFill>
                  <a:schemeClr val="bg1"/>
                </a:solidFill>
                <a:latin typeface="Calibri" pitchFamily="34" charset="0"/>
                <a:ea typeface="Roboto" panose="02000000000000000000" pitchFamily="2" charset="0"/>
                <a:cs typeface="+mj-cs"/>
              </a:rPr>
              <a:t>Наши клиенты</a:t>
            </a:r>
            <a:endParaRPr lang="ru-RU" sz="2000" b="1" kern="0" dirty="0">
              <a:solidFill>
                <a:schemeClr val="bg1"/>
              </a:solidFill>
              <a:latin typeface="Calibri" pitchFamily="34" charset="0"/>
              <a:ea typeface="Roboto" panose="02000000000000000000" pitchFamily="2" charset="0"/>
              <a:cs typeface="+mj-cs"/>
            </a:endParaRPr>
          </a:p>
        </p:txBody>
      </p:sp>
      <p:pic>
        <p:nvPicPr>
          <p:cNvPr id="45" name="Рисунок 44" descr="porcelanosa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213653" y="3912927"/>
            <a:ext cx="727075" cy="7270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7</a:t>
            </a:fld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57" name="TextBox 7"/>
          <p:cNvSpPr txBox="1"/>
          <p:nvPr/>
        </p:nvSpPr>
        <p:spPr>
          <a:xfrm>
            <a:off x="-9805" y="78527"/>
            <a:ext cx="1989517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7" dirty="0" smtClean="0">
                <a:solidFill>
                  <a:schemeClr val="bg1"/>
                </a:solidFill>
              </a:rPr>
              <a:t>SQI MANAGEMENT</a:t>
            </a:r>
            <a:endParaRPr lang="ru-RU" sz="1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tepfs01\bo\Бюллетень\109\В номер\Реклама\Эксперт на час\Точечный подбор 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5" y="672744"/>
            <a:ext cx="552314" cy="5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9805" y="78527"/>
            <a:ext cx="2133533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ТОЧЕЧНЫЙ ПОДБОР</a:t>
            </a:r>
            <a:endParaRPr lang="ru-RU" sz="1667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10900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7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94663" y="1823066"/>
            <a:ext cx="22412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л</a:t>
            </a:r>
            <a:r>
              <a:rPr lang="ru-RU" altLang="ru-RU" sz="1400" dirty="0" smtClean="0">
                <a:latin typeface="+mj-lt"/>
              </a:rPr>
              <a:t>ет (с 2012 г.)</a:t>
            </a:r>
            <a:endParaRPr lang="ru-RU" altLang="ru-RU" sz="1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7728" y="111361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37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067834" y="1823066"/>
            <a:ext cx="22412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 smtClean="0">
                <a:latin typeface="+mj-lt"/>
              </a:rPr>
              <a:t>компаний</a:t>
            </a:r>
            <a:endParaRPr lang="ru-RU" altLang="ru-RU" sz="14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5956" y="2571572"/>
            <a:ext cx="2500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B73B0"/>
                </a:solidFill>
              </a:rPr>
              <a:t>ОТРАСЛИ</a:t>
            </a:r>
            <a:endParaRPr lang="ru-RU" sz="1600" b="1" dirty="0">
              <a:solidFill>
                <a:srgbClr val="5B73B0"/>
              </a:solidFill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505956" y="2916969"/>
            <a:ext cx="2323169" cy="16004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р</a:t>
            </a:r>
            <a:r>
              <a:rPr lang="ru-RU" altLang="ru-RU" sz="1400" dirty="0" smtClean="0">
                <a:latin typeface="+mj-lt"/>
              </a:rPr>
              <a:t>озница</a:t>
            </a:r>
            <a:r>
              <a:rPr lang="ru-RU" altLang="ru-RU" sz="1400" dirty="0">
                <a:latin typeface="+mj-lt"/>
              </a:rPr>
              <a:t>, опт, производство, логистика, строительство, </a:t>
            </a:r>
            <a:r>
              <a:rPr lang="ru-RU" altLang="ru-RU" sz="1400" dirty="0" err="1">
                <a:latin typeface="+mj-lt"/>
              </a:rPr>
              <a:t>девелопмент</a:t>
            </a:r>
            <a:r>
              <a:rPr lang="ru-RU" altLang="ru-RU" sz="1400" dirty="0">
                <a:latin typeface="+mj-lt"/>
              </a:rPr>
              <a:t>, ресторанный бизнес, иностранные представительства, финансовые организации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47728" y="2571572"/>
            <a:ext cx="2500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B73B0"/>
                </a:solidFill>
              </a:rPr>
              <a:t>РАЗМЕР КОМПАНИЙ</a:t>
            </a:r>
            <a:endParaRPr lang="ru-RU" sz="1600" b="1" dirty="0">
              <a:solidFill>
                <a:srgbClr val="5B73B0"/>
              </a:solidFill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067834" y="2910126"/>
            <a:ext cx="2413358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от крупной сети управляющей более, чем 800 магазинами до небольшой оптовой компании со штатом 15-20 человек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80448" y="2571572"/>
            <a:ext cx="2500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B73B0"/>
                </a:solidFill>
              </a:rPr>
              <a:t>УРОВЕНЬ ПОЗИЦИЙ</a:t>
            </a:r>
            <a:endParaRPr lang="ru-RU" sz="1600" b="1" dirty="0">
              <a:solidFill>
                <a:srgbClr val="5B73B0"/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680448" y="2916969"/>
            <a:ext cx="224124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от менеджера по продажам до Генерального директора</a:t>
            </a:r>
          </a:p>
          <a:p>
            <a:pPr eaLnBrk="1" hangingPunct="1">
              <a:defRPr/>
            </a:pPr>
            <a:r>
              <a:rPr lang="ru-RU" altLang="ru-RU" sz="1400" dirty="0">
                <a:latin typeface="+mj-lt"/>
              </a:rPr>
              <a:t>Повторяющиеся заказы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0448" y="1043566"/>
            <a:ext cx="163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B73B0"/>
                </a:solidFill>
              </a:rPr>
              <a:t>более</a:t>
            </a:r>
            <a:r>
              <a:rPr lang="ru-RU" sz="3600" dirty="0" smtClean="0">
                <a:solidFill>
                  <a:srgbClr val="5B73B0"/>
                </a:solidFill>
              </a:rPr>
              <a:t> 100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680448" y="1822957"/>
            <a:ext cx="224124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з</a:t>
            </a:r>
            <a:r>
              <a:rPr lang="ru-RU" altLang="ru-RU" sz="1400" dirty="0" smtClean="0">
                <a:latin typeface="+mj-lt"/>
              </a:rPr>
              <a:t>акрытых вакансий</a:t>
            </a:r>
            <a:endParaRPr lang="ru-RU" alt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6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1552834"/>
            <a:ext cx="172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Сугубо свой. Сугубо «для наших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10735" y="4513684"/>
            <a:ext cx="215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B73B0"/>
                </a:solidFill>
              </a:rPr>
              <a:t>Электронная и печатная </a:t>
            </a:r>
            <a:r>
              <a:rPr lang="ru-RU" sz="1600" b="1" dirty="0" smtClean="0">
                <a:solidFill>
                  <a:srgbClr val="5B73B0"/>
                </a:solidFill>
              </a:rPr>
              <a:t>версия</a:t>
            </a:r>
            <a:endParaRPr lang="ru-RU" sz="1600" b="1" dirty="0">
              <a:solidFill>
                <a:srgbClr val="5B73B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6A3C-05A4-4586-B938-D8C3FC70B81A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29501" r="23337" b="44863"/>
          <a:stretch/>
        </p:blipFill>
        <p:spPr>
          <a:xfrm>
            <a:off x="157369" y="5296960"/>
            <a:ext cx="936104" cy="288032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-9805" y="78527"/>
            <a:ext cx="1845501" cy="348878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67" dirty="0" smtClean="0">
                <a:solidFill>
                  <a:schemeClr val="bg1"/>
                </a:solidFill>
              </a:rPr>
              <a:t>ЖИЗНЬ БИЗНЕСА</a:t>
            </a:r>
            <a:endParaRPr lang="ru-RU" sz="1667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1276"/>
            <a:ext cx="1445455" cy="216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7720" y="28864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18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110735" y="3621522"/>
            <a:ext cx="1508731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>
                <a:latin typeface="+mj-lt"/>
              </a:rPr>
              <a:t>лет – первый номер вышел в январе 2001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5490" y="28875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109</a:t>
            </a:r>
            <a:endParaRPr lang="ru-RU" sz="3600" dirty="0">
              <a:solidFill>
                <a:srgbClr val="5B73B0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938485" y="3621522"/>
            <a:ext cx="164973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 smtClean="0">
                <a:latin typeface="+mj-lt"/>
              </a:rPr>
              <a:t>номеров</a:t>
            </a:r>
            <a:endParaRPr lang="ru-RU" altLang="ru-RU" sz="1400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567" y="491302"/>
            <a:ext cx="1508731" cy="21230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723" y="491302"/>
            <a:ext cx="1536477" cy="21230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624" y="491302"/>
            <a:ext cx="1551947" cy="2123064"/>
          </a:xfrm>
          <a:prstGeom prst="rect">
            <a:avLst/>
          </a:prstGeom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514023" y="3623585"/>
            <a:ext cx="136575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dirty="0" smtClean="0">
                <a:latin typeface="+mj-lt"/>
              </a:rPr>
              <a:t>экземпляров </a:t>
            </a:r>
            <a:r>
              <a:rPr lang="ru-RU" altLang="ru-RU" sz="1400" dirty="0"/>
              <a:t>– </a:t>
            </a:r>
            <a:r>
              <a:rPr lang="ru-RU" altLang="ru-RU" sz="1400" dirty="0" smtClean="0">
                <a:latin typeface="+mj-lt"/>
              </a:rPr>
              <a:t>тираж</a:t>
            </a:r>
            <a:endParaRPr lang="ru-RU" altLang="ru-RU" sz="1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1624" y="288641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B73B0"/>
                </a:solidFill>
              </a:rPr>
              <a:t>600</a:t>
            </a:r>
            <a:endParaRPr lang="ru-RU" sz="3600" dirty="0">
              <a:solidFill>
                <a:srgbClr val="5B73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7">
      <a:majorFont>
        <a:latin typeface="NeuzCyr"/>
        <a:ea typeface=""/>
        <a:cs typeface=""/>
      </a:majorFont>
      <a:minorFont>
        <a:latin typeface="Neuz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435</Words>
  <Application>Microsoft Office PowerPoint</Application>
  <PresentationFormat>Экран (16:10)</PresentationFormat>
  <Paragraphs>113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NeuzCyr</vt:lpstr>
      <vt:lpstr>Calibri</vt:lpstr>
      <vt:lpstr>Roboto</vt:lpstr>
      <vt:lpstr>Тема Office</vt:lpstr>
      <vt:lpstr>НАМ ЧЕТВЕРТЬ ВЕКА, И УДАЧУ МЫ ПРОДОЛЖАЕМ ПРИНОСИТЬ 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клиенты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четверть века, и удачу мы продолжаем приносить</dc:title>
  <dc:creator>ink</dc:creator>
  <cp:lastModifiedBy>mgr</cp:lastModifiedBy>
  <cp:revision>59</cp:revision>
  <dcterms:created xsi:type="dcterms:W3CDTF">2019-03-04T13:56:09Z</dcterms:created>
  <dcterms:modified xsi:type="dcterms:W3CDTF">2019-03-13T19:24:02Z</dcterms:modified>
</cp:coreProperties>
</file>