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37F"/>
    <a:srgbClr val="6DD1CC"/>
    <a:srgbClr val="5B73B0"/>
    <a:srgbClr val="4A9CA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49BE9-4821-463A-A9B3-02866A23AB1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4DFDDA93-AED2-4793-B894-F8088A25740B}">
      <dgm:prSet phldrT="[Текст]"/>
      <dgm:spPr/>
      <dgm:t>
        <a:bodyPr/>
        <a:lstStyle/>
        <a:p>
          <a:r>
            <a:rPr lang="ru-RU" dirty="0" err="1" smtClean="0"/>
            <a:t>Ассессмент</a:t>
          </a:r>
          <a:r>
            <a:rPr lang="ru-RU" dirty="0" smtClean="0"/>
            <a:t> + обучение </a:t>
          </a:r>
          <a:endParaRPr lang="en-US" dirty="0"/>
        </a:p>
      </dgm:t>
    </dgm:pt>
    <dgm:pt modelId="{32A567F1-6B63-46A9-BAEA-D6138D1E23B1}" type="parTrans" cxnId="{F7B901DC-99C6-47E3-915C-6836BADEAB74}">
      <dgm:prSet/>
      <dgm:spPr/>
      <dgm:t>
        <a:bodyPr/>
        <a:lstStyle/>
        <a:p>
          <a:endParaRPr lang="en-US"/>
        </a:p>
      </dgm:t>
    </dgm:pt>
    <dgm:pt modelId="{7E5DCC49-460A-43C9-99EC-5CFF7D008DCF}" type="sibTrans" cxnId="{F7B901DC-99C6-47E3-915C-6836BADEAB74}">
      <dgm:prSet/>
      <dgm:spPr/>
      <dgm:t>
        <a:bodyPr/>
        <a:lstStyle/>
        <a:p>
          <a:endParaRPr lang="en-US"/>
        </a:p>
      </dgm:t>
    </dgm:pt>
    <dgm:pt modelId="{5B22EBEE-CEEF-4BB1-82CE-7FFEFADCE2B8}">
      <dgm:prSet phldrT="[Текст]"/>
      <dgm:spPr/>
      <dgm:t>
        <a:bodyPr/>
        <a:lstStyle/>
        <a:p>
          <a:r>
            <a:rPr lang="ru-RU" dirty="0" smtClean="0"/>
            <a:t>Индивидуальное обучение </a:t>
          </a:r>
          <a:endParaRPr lang="en-US" dirty="0"/>
        </a:p>
      </dgm:t>
    </dgm:pt>
    <dgm:pt modelId="{F0A881BF-F170-4E9F-83AB-571E0EA44B4F}" type="parTrans" cxnId="{665C357F-A906-40F7-8574-0EF1940EA739}">
      <dgm:prSet/>
      <dgm:spPr/>
      <dgm:t>
        <a:bodyPr/>
        <a:lstStyle/>
        <a:p>
          <a:endParaRPr lang="en-US"/>
        </a:p>
      </dgm:t>
    </dgm:pt>
    <dgm:pt modelId="{ED4D2CC5-D77C-4E8D-8643-97803E5389F5}" type="sibTrans" cxnId="{665C357F-A906-40F7-8574-0EF1940EA739}">
      <dgm:prSet/>
      <dgm:spPr/>
      <dgm:t>
        <a:bodyPr/>
        <a:lstStyle/>
        <a:p>
          <a:endParaRPr lang="en-US"/>
        </a:p>
      </dgm:t>
    </dgm:pt>
    <dgm:pt modelId="{32CFBC8C-1AE5-4369-A047-3D74717E9C75}">
      <dgm:prSet phldrT="[Текст]"/>
      <dgm:spPr/>
      <dgm:t>
        <a:bodyPr/>
        <a:lstStyle/>
        <a:p>
          <a:r>
            <a:rPr lang="ru-RU" dirty="0" smtClean="0"/>
            <a:t>Семинары </a:t>
          </a:r>
          <a:endParaRPr lang="en-US" dirty="0"/>
        </a:p>
      </dgm:t>
    </dgm:pt>
    <dgm:pt modelId="{2FB9B783-8FC0-492B-B4FC-3AA1FFB24A98}" type="parTrans" cxnId="{D0C552CA-9A9E-4F2F-A14A-0458B5196A20}">
      <dgm:prSet/>
      <dgm:spPr/>
      <dgm:t>
        <a:bodyPr/>
        <a:lstStyle/>
        <a:p>
          <a:endParaRPr lang="en-US"/>
        </a:p>
      </dgm:t>
    </dgm:pt>
    <dgm:pt modelId="{E38F66BC-C74D-46BC-B2C4-2AB64C55861D}" type="sibTrans" cxnId="{D0C552CA-9A9E-4F2F-A14A-0458B5196A20}">
      <dgm:prSet/>
      <dgm:spPr/>
      <dgm:t>
        <a:bodyPr/>
        <a:lstStyle/>
        <a:p>
          <a:endParaRPr lang="en-US"/>
        </a:p>
      </dgm:t>
    </dgm:pt>
    <dgm:pt modelId="{FF334FD9-65B6-454E-A599-9D38BD573F8D}">
      <dgm:prSet/>
      <dgm:spPr/>
      <dgm:t>
        <a:bodyPr/>
        <a:lstStyle/>
        <a:p>
          <a:r>
            <a:rPr lang="ru-RU" dirty="0" err="1" smtClean="0"/>
            <a:t>Квесты</a:t>
          </a:r>
          <a:r>
            <a:rPr lang="ru-RU" dirty="0" smtClean="0"/>
            <a:t> </a:t>
          </a:r>
          <a:endParaRPr lang="en-US" dirty="0"/>
        </a:p>
      </dgm:t>
    </dgm:pt>
    <dgm:pt modelId="{F1240525-3FFF-4FB3-98B5-3D2ABC148328}" type="parTrans" cxnId="{7DE60E5E-8F10-4415-B708-326D1B2D5F72}">
      <dgm:prSet/>
      <dgm:spPr/>
      <dgm:t>
        <a:bodyPr/>
        <a:lstStyle/>
        <a:p>
          <a:endParaRPr lang="en-US"/>
        </a:p>
      </dgm:t>
    </dgm:pt>
    <dgm:pt modelId="{A10C5D3D-E77D-401C-8167-1E2B3F7BDC01}" type="sibTrans" cxnId="{7DE60E5E-8F10-4415-B708-326D1B2D5F72}">
      <dgm:prSet/>
      <dgm:spPr/>
      <dgm:t>
        <a:bodyPr/>
        <a:lstStyle/>
        <a:p>
          <a:endParaRPr lang="en-US"/>
        </a:p>
      </dgm:t>
    </dgm:pt>
    <dgm:pt modelId="{5732F498-52A0-4D71-A204-6A320D05AB25}">
      <dgm:prSet/>
      <dgm:spPr/>
      <dgm:t>
        <a:bodyPr/>
        <a:lstStyle/>
        <a:p>
          <a:r>
            <a:rPr lang="ru-RU" dirty="0" smtClean="0"/>
            <a:t>Корпоративные конкурсы</a:t>
          </a:r>
          <a:endParaRPr lang="en-US" dirty="0"/>
        </a:p>
      </dgm:t>
    </dgm:pt>
    <dgm:pt modelId="{5E5F5823-5405-4880-9035-F3237F44E85C}" type="parTrans" cxnId="{ACF1F65A-4970-491D-B359-88C5119041A0}">
      <dgm:prSet/>
      <dgm:spPr/>
      <dgm:t>
        <a:bodyPr/>
        <a:lstStyle/>
        <a:p>
          <a:endParaRPr lang="en-US"/>
        </a:p>
      </dgm:t>
    </dgm:pt>
    <dgm:pt modelId="{E2E2B897-E224-4D04-BD8D-4050627023C4}" type="sibTrans" cxnId="{ACF1F65A-4970-491D-B359-88C5119041A0}">
      <dgm:prSet/>
      <dgm:spPr/>
      <dgm:t>
        <a:bodyPr/>
        <a:lstStyle/>
        <a:p>
          <a:endParaRPr lang="en-US"/>
        </a:p>
      </dgm:t>
    </dgm:pt>
    <dgm:pt modelId="{11080422-13F0-4412-B51C-A044A4917460}" type="pres">
      <dgm:prSet presAssocID="{C6149BE9-4821-463A-A9B3-02866A23AB13}" presName="compositeShape" presStyleCnt="0">
        <dgm:presLayoutVars>
          <dgm:dir/>
          <dgm:resizeHandles/>
        </dgm:presLayoutVars>
      </dgm:prSet>
      <dgm:spPr/>
    </dgm:pt>
    <dgm:pt modelId="{4EEB70A3-D8A9-4B6C-AF59-524B988CD654}" type="pres">
      <dgm:prSet presAssocID="{C6149BE9-4821-463A-A9B3-02866A23AB13}" presName="pyramid" presStyleLbl="node1" presStyleIdx="0" presStyleCnt="1"/>
      <dgm:spPr>
        <a:solidFill>
          <a:srgbClr val="29837F"/>
        </a:solidFill>
      </dgm:spPr>
    </dgm:pt>
    <dgm:pt modelId="{93C3BB8B-69E3-4955-8436-8E204501749D}" type="pres">
      <dgm:prSet presAssocID="{C6149BE9-4821-463A-A9B3-02866A23AB13}" presName="theList" presStyleCnt="0"/>
      <dgm:spPr/>
    </dgm:pt>
    <dgm:pt modelId="{8CF5067E-47F1-4B84-A8C7-DC9F0D32D423}" type="pres">
      <dgm:prSet presAssocID="{5732F498-52A0-4D71-A204-6A320D05AB25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38EE2-4ED1-486E-9536-C352EE7EF023}" type="pres">
      <dgm:prSet presAssocID="{5732F498-52A0-4D71-A204-6A320D05AB25}" presName="aSpace" presStyleCnt="0"/>
      <dgm:spPr/>
    </dgm:pt>
    <dgm:pt modelId="{BD2E59E4-B1C0-4F64-B40A-6E9708599088}" type="pres">
      <dgm:prSet presAssocID="{FF334FD9-65B6-454E-A599-9D38BD573F8D}" presName="aNode" presStyleLbl="fgAcc1" presStyleIdx="1" presStyleCnt="5">
        <dgm:presLayoutVars>
          <dgm:bulletEnabled val="1"/>
        </dgm:presLayoutVars>
      </dgm:prSet>
      <dgm:spPr/>
    </dgm:pt>
    <dgm:pt modelId="{45834C79-7DDE-4E39-AD61-BEF70FD044C2}" type="pres">
      <dgm:prSet presAssocID="{FF334FD9-65B6-454E-A599-9D38BD573F8D}" presName="aSpace" presStyleCnt="0"/>
      <dgm:spPr/>
    </dgm:pt>
    <dgm:pt modelId="{F0204199-4871-481B-9582-B308650C3BE0}" type="pres">
      <dgm:prSet presAssocID="{4DFDDA93-AED2-4793-B894-F8088A25740B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42AFC-4082-4E79-9CB5-948EFCE0697F}" type="pres">
      <dgm:prSet presAssocID="{4DFDDA93-AED2-4793-B894-F8088A25740B}" presName="aSpace" presStyleCnt="0"/>
      <dgm:spPr/>
    </dgm:pt>
    <dgm:pt modelId="{2E2E9B6D-0046-4435-9B06-F97F17F39911}" type="pres">
      <dgm:prSet presAssocID="{5B22EBEE-CEEF-4BB1-82CE-7FFEFADCE2B8}" presName="aNode" presStyleLbl="fgAcc1" presStyleIdx="3" presStyleCnt="5">
        <dgm:presLayoutVars>
          <dgm:bulletEnabled val="1"/>
        </dgm:presLayoutVars>
      </dgm:prSet>
      <dgm:spPr/>
    </dgm:pt>
    <dgm:pt modelId="{CF03A5D9-7B54-4AE9-AFBB-0745B31D76D0}" type="pres">
      <dgm:prSet presAssocID="{5B22EBEE-CEEF-4BB1-82CE-7FFEFADCE2B8}" presName="aSpace" presStyleCnt="0"/>
      <dgm:spPr/>
    </dgm:pt>
    <dgm:pt modelId="{FC055395-6185-4F8F-A3A5-5A44CC38DE15}" type="pres">
      <dgm:prSet presAssocID="{32CFBC8C-1AE5-4369-A047-3D74717E9C75}" presName="aNode" presStyleLbl="fgAcc1" presStyleIdx="4" presStyleCnt="5">
        <dgm:presLayoutVars>
          <dgm:bulletEnabled val="1"/>
        </dgm:presLayoutVars>
      </dgm:prSet>
      <dgm:spPr/>
    </dgm:pt>
    <dgm:pt modelId="{8334EC9A-8603-4692-8644-580587EF2EFC}" type="pres">
      <dgm:prSet presAssocID="{32CFBC8C-1AE5-4369-A047-3D74717E9C75}" presName="aSpace" presStyleCnt="0"/>
      <dgm:spPr/>
    </dgm:pt>
  </dgm:ptLst>
  <dgm:cxnLst>
    <dgm:cxn modelId="{665C357F-A906-40F7-8574-0EF1940EA739}" srcId="{C6149BE9-4821-463A-A9B3-02866A23AB13}" destId="{5B22EBEE-CEEF-4BB1-82CE-7FFEFADCE2B8}" srcOrd="3" destOrd="0" parTransId="{F0A881BF-F170-4E9F-83AB-571E0EA44B4F}" sibTransId="{ED4D2CC5-D77C-4E8D-8643-97803E5389F5}"/>
    <dgm:cxn modelId="{ACF1F65A-4970-491D-B359-88C5119041A0}" srcId="{C6149BE9-4821-463A-A9B3-02866A23AB13}" destId="{5732F498-52A0-4D71-A204-6A320D05AB25}" srcOrd="0" destOrd="0" parTransId="{5E5F5823-5405-4880-9035-F3237F44E85C}" sibTransId="{E2E2B897-E224-4D04-BD8D-4050627023C4}"/>
    <dgm:cxn modelId="{D4842F44-E6D7-4233-AD32-20AC23E5AEDE}" type="presOf" srcId="{32CFBC8C-1AE5-4369-A047-3D74717E9C75}" destId="{FC055395-6185-4F8F-A3A5-5A44CC38DE15}" srcOrd="0" destOrd="0" presId="urn:microsoft.com/office/officeart/2005/8/layout/pyramid2"/>
    <dgm:cxn modelId="{F7B901DC-99C6-47E3-915C-6836BADEAB74}" srcId="{C6149BE9-4821-463A-A9B3-02866A23AB13}" destId="{4DFDDA93-AED2-4793-B894-F8088A25740B}" srcOrd="2" destOrd="0" parTransId="{32A567F1-6B63-46A9-BAEA-D6138D1E23B1}" sibTransId="{7E5DCC49-460A-43C9-99EC-5CFF7D008DCF}"/>
    <dgm:cxn modelId="{2E0E7FC7-62AB-487C-9A6A-D07EC5929C4F}" type="presOf" srcId="{5B22EBEE-CEEF-4BB1-82CE-7FFEFADCE2B8}" destId="{2E2E9B6D-0046-4435-9B06-F97F17F39911}" srcOrd="0" destOrd="0" presId="urn:microsoft.com/office/officeart/2005/8/layout/pyramid2"/>
    <dgm:cxn modelId="{D0C552CA-9A9E-4F2F-A14A-0458B5196A20}" srcId="{C6149BE9-4821-463A-A9B3-02866A23AB13}" destId="{32CFBC8C-1AE5-4369-A047-3D74717E9C75}" srcOrd="4" destOrd="0" parTransId="{2FB9B783-8FC0-492B-B4FC-3AA1FFB24A98}" sibTransId="{E38F66BC-C74D-46BC-B2C4-2AB64C55861D}"/>
    <dgm:cxn modelId="{B4D43623-38E3-4694-B11E-E387CB71F4C8}" type="presOf" srcId="{C6149BE9-4821-463A-A9B3-02866A23AB13}" destId="{11080422-13F0-4412-B51C-A044A4917460}" srcOrd="0" destOrd="0" presId="urn:microsoft.com/office/officeart/2005/8/layout/pyramid2"/>
    <dgm:cxn modelId="{C3139789-5C80-4DDE-B57E-9584D8640E23}" type="presOf" srcId="{5732F498-52A0-4D71-A204-6A320D05AB25}" destId="{8CF5067E-47F1-4B84-A8C7-DC9F0D32D423}" srcOrd="0" destOrd="0" presId="urn:microsoft.com/office/officeart/2005/8/layout/pyramid2"/>
    <dgm:cxn modelId="{7DE60E5E-8F10-4415-B708-326D1B2D5F72}" srcId="{C6149BE9-4821-463A-A9B3-02866A23AB13}" destId="{FF334FD9-65B6-454E-A599-9D38BD573F8D}" srcOrd="1" destOrd="0" parTransId="{F1240525-3FFF-4FB3-98B5-3D2ABC148328}" sibTransId="{A10C5D3D-E77D-401C-8167-1E2B3F7BDC01}"/>
    <dgm:cxn modelId="{5E7A17A9-9E77-4D80-8F27-F3FCC5DDCBB0}" type="presOf" srcId="{FF334FD9-65B6-454E-A599-9D38BD573F8D}" destId="{BD2E59E4-B1C0-4F64-B40A-6E9708599088}" srcOrd="0" destOrd="0" presId="urn:microsoft.com/office/officeart/2005/8/layout/pyramid2"/>
    <dgm:cxn modelId="{769BED94-5CC0-43F9-AD48-A3DE8765803E}" type="presOf" srcId="{4DFDDA93-AED2-4793-B894-F8088A25740B}" destId="{F0204199-4871-481B-9582-B308650C3BE0}" srcOrd="0" destOrd="0" presId="urn:microsoft.com/office/officeart/2005/8/layout/pyramid2"/>
    <dgm:cxn modelId="{EC49039F-779E-4DF3-B89C-703EF8586BF4}" type="presParOf" srcId="{11080422-13F0-4412-B51C-A044A4917460}" destId="{4EEB70A3-D8A9-4B6C-AF59-524B988CD654}" srcOrd="0" destOrd="0" presId="urn:microsoft.com/office/officeart/2005/8/layout/pyramid2"/>
    <dgm:cxn modelId="{A8A9C0FA-3697-40BE-8E85-C1B4B2826D03}" type="presParOf" srcId="{11080422-13F0-4412-B51C-A044A4917460}" destId="{93C3BB8B-69E3-4955-8436-8E204501749D}" srcOrd="1" destOrd="0" presId="urn:microsoft.com/office/officeart/2005/8/layout/pyramid2"/>
    <dgm:cxn modelId="{2776CC2C-5AC2-4001-A5F2-14A0949A0736}" type="presParOf" srcId="{93C3BB8B-69E3-4955-8436-8E204501749D}" destId="{8CF5067E-47F1-4B84-A8C7-DC9F0D32D423}" srcOrd="0" destOrd="0" presId="urn:microsoft.com/office/officeart/2005/8/layout/pyramid2"/>
    <dgm:cxn modelId="{DAEF0003-802C-4DD8-A750-316AC537E6D1}" type="presParOf" srcId="{93C3BB8B-69E3-4955-8436-8E204501749D}" destId="{F1D38EE2-4ED1-486E-9536-C352EE7EF023}" srcOrd="1" destOrd="0" presId="urn:microsoft.com/office/officeart/2005/8/layout/pyramid2"/>
    <dgm:cxn modelId="{8790C0F5-6B58-47CB-9E94-EE43341AAD89}" type="presParOf" srcId="{93C3BB8B-69E3-4955-8436-8E204501749D}" destId="{BD2E59E4-B1C0-4F64-B40A-6E9708599088}" srcOrd="2" destOrd="0" presId="urn:microsoft.com/office/officeart/2005/8/layout/pyramid2"/>
    <dgm:cxn modelId="{983357D6-092D-4FE4-AED9-8C7DA74B592E}" type="presParOf" srcId="{93C3BB8B-69E3-4955-8436-8E204501749D}" destId="{45834C79-7DDE-4E39-AD61-BEF70FD044C2}" srcOrd="3" destOrd="0" presId="urn:microsoft.com/office/officeart/2005/8/layout/pyramid2"/>
    <dgm:cxn modelId="{8A43C559-83F5-4699-93FD-E1504F305FD2}" type="presParOf" srcId="{93C3BB8B-69E3-4955-8436-8E204501749D}" destId="{F0204199-4871-481B-9582-B308650C3BE0}" srcOrd="4" destOrd="0" presId="urn:microsoft.com/office/officeart/2005/8/layout/pyramid2"/>
    <dgm:cxn modelId="{FBD4F29D-2E09-4143-9FEC-824BF6D7B34C}" type="presParOf" srcId="{93C3BB8B-69E3-4955-8436-8E204501749D}" destId="{A1742AFC-4082-4E79-9CB5-948EFCE0697F}" srcOrd="5" destOrd="0" presId="urn:microsoft.com/office/officeart/2005/8/layout/pyramid2"/>
    <dgm:cxn modelId="{F78C1B72-8DAA-48EF-982F-D482E0C61D20}" type="presParOf" srcId="{93C3BB8B-69E3-4955-8436-8E204501749D}" destId="{2E2E9B6D-0046-4435-9B06-F97F17F39911}" srcOrd="6" destOrd="0" presId="urn:microsoft.com/office/officeart/2005/8/layout/pyramid2"/>
    <dgm:cxn modelId="{5A47FEEC-D515-4C88-9334-EE86EA316054}" type="presParOf" srcId="{93C3BB8B-69E3-4955-8436-8E204501749D}" destId="{CF03A5D9-7B54-4AE9-AFBB-0745B31D76D0}" srcOrd="7" destOrd="0" presId="urn:microsoft.com/office/officeart/2005/8/layout/pyramid2"/>
    <dgm:cxn modelId="{6AED5C21-C1DF-48D3-97F6-A100AA9D4271}" type="presParOf" srcId="{93C3BB8B-69E3-4955-8436-8E204501749D}" destId="{FC055395-6185-4F8F-A3A5-5A44CC38DE15}" srcOrd="8" destOrd="0" presId="urn:microsoft.com/office/officeart/2005/8/layout/pyramid2"/>
    <dgm:cxn modelId="{F2E2297C-29FD-4E20-B577-E6FF6D4DD381}" type="presParOf" srcId="{93C3BB8B-69E3-4955-8436-8E204501749D}" destId="{8334EC9A-8603-4692-8644-580587EF2EF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B70A3-D8A9-4B6C-AF59-524B988CD654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rgbClr val="29837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5067E-47F1-4B84-A8C7-DC9F0D32D423}">
      <dsp:nvSpPr>
        <dsp:cNvPr id="0" name=""/>
        <dsp:cNvSpPr/>
      </dsp:nvSpPr>
      <dsp:spPr>
        <a:xfrm>
          <a:off x="3657599" y="54239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Корпоративные конкурсы</a:t>
          </a:r>
          <a:endParaRPr lang="en-US" sz="2200" kern="1200" dirty="0"/>
        </a:p>
      </dsp:txBody>
      <dsp:txXfrm>
        <a:off x="3695210" y="580006"/>
        <a:ext cx="3446911" cy="695244"/>
      </dsp:txXfrm>
    </dsp:sp>
    <dsp:sp modelId="{BD2E59E4-B1C0-4F64-B40A-6E9708599088}">
      <dsp:nvSpPr>
        <dsp:cNvPr id="0" name=""/>
        <dsp:cNvSpPr/>
      </dsp:nvSpPr>
      <dsp:spPr>
        <a:xfrm>
          <a:off x="3657599" y="1409170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Квесты</a:t>
          </a:r>
          <a:r>
            <a:rPr lang="ru-RU" sz="2200" kern="1200" dirty="0" smtClean="0"/>
            <a:t> </a:t>
          </a:r>
          <a:endParaRPr lang="en-US" sz="2200" kern="1200" dirty="0"/>
        </a:p>
      </dsp:txBody>
      <dsp:txXfrm>
        <a:off x="3695210" y="1446781"/>
        <a:ext cx="3446911" cy="695244"/>
      </dsp:txXfrm>
    </dsp:sp>
    <dsp:sp modelId="{F0204199-4871-481B-9582-B308650C3BE0}">
      <dsp:nvSpPr>
        <dsp:cNvPr id="0" name=""/>
        <dsp:cNvSpPr/>
      </dsp:nvSpPr>
      <dsp:spPr>
        <a:xfrm>
          <a:off x="3657599" y="227594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Ассессмент</a:t>
          </a:r>
          <a:r>
            <a:rPr lang="ru-RU" sz="2200" kern="1200" dirty="0" smtClean="0"/>
            <a:t> + обучение </a:t>
          </a:r>
          <a:endParaRPr lang="en-US" sz="2200" kern="1200" dirty="0"/>
        </a:p>
      </dsp:txBody>
      <dsp:txXfrm>
        <a:off x="3695210" y="2313556"/>
        <a:ext cx="3446911" cy="695244"/>
      </dsp:txXfrm>
    </dsp:sp>
    <dsp:sp modelId="{2E2E9B6D-0046-4435-9B06-F97F17F39911}">
      <dsp:nvSpPr>
        <dsp:cNvPr id="0" name=""/>
        <dsp:cNvSpPr/>
      </dsp:nvSpPr>
      <dsp:spPr>
        <a:xfrm>
          <a:off x="3657599" y="3142721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Индивидуальное обучение </a:t>
          </a:r>
          <a:endParaRPr lang="en-US" sz="2200" kern="1200" dirty="0"/>
        </a:p>
      </dsp:txBody>
      <dsp:txXfrm>
        <a:off x="3695210" y="3180332"/>
        <a:ext cx="3446911" cy="695244"/>
      </dsp:txXfrm>
    </dsp:sp>
    <dsp:sp modelId="{FC055395-6185-4F8F-A3A5-5A44CC38DE15}">
      <dsp:nvSpPr>
        <dsp:cNvPr id="0" name=""/>
        <dsp:cNvSpPr/>
      </dsp:nvSpPr>
      <dsp:spPr>
        <a:xfrm>
          <a:off x="3657599" y="4009496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Семинары </a:t>
          </a:r>
          <a:endParaRPr lang="en-US" sz="2200" kern="1200" dirty="0"/>
        </a:p>
      </dsp:txBody>
      <dsp:txXfrm>
        <a:off x="3695210" y="4047107"/>
        <a:ext cx="3446911" cy="695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F381-CF19-490C-9AEF-E4874443566B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C401-A604-4864-8A31-A12C0653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0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F381-CF19-490C-9AEF-E4874443566B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C401-A604-4864-8A31-A12C0653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4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F381-CF19-490C-9AEF-E4874443566B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C401-A604-4864-8A31-A12C0653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3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6139-F0E9-4DC8-AAE9-CAFEBC33060A}" type="datetime1">
              <a:rPr lang="ru-RU" smtClean="0"/>
              <a:t>02.11.2018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0EDD-AF4E-4DD5-B68A-25EA78C9DE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58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09EA-3783-496F-A4CF-CF18159515E0}" type="datetime1">
              <a:rPr lang="ru-RU" smtClean="0"/>
              <a:t>02.11.2018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0EDD-AF4E-4DD5-B68A-25EA78C9DE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343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D2F7-180B-4B16-AB82-5AF5E92E8271}" type="datetime1">
              <a:rPr lang="ru-RU" smtClean="0"/>
              <a:t>02.11.2018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0EDD-AF4E-4DD5-B68A-25EA78C9DE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39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F199-8DC4-4805-A96B-6AA148B936D9}" type="datetime1">
              <a:rPr lang="ru-RU" smtClean="0"/>
              <a:t>02.11.2018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0EDD-AF4E-4DD5-B68A-25EA78C9DE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324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4562-04D6-4E43-A7BF-9F6ADDBE992F}" type="datetime1">
              <a:rPr lang="ru-RU" smtClean="0"/>
              <a:t>02.11.2018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0EDD-AF4E-4DD5-B68A-25EA78C9DE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147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347-B254-4B7C-BD49-36672D32B614}" type="datetime1">
              <a:rPr lang="ru-RU" smtClean="0"/>
              <a:t>02.11.2018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0EDD-AF4E-4DD5-B68A-25EA78C9DE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91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E16E-E3FB-4C7E-B3BE-694A71347F47}" type="datetime1">
              <a:rPr lang="ru-RU" smtClean="0"/>
              <a:t>02.11.2018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0EDD-AF4E-4DD5-B68A-25EA78C9DE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013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E26C-9C6F-4F92-8933-53A2EABC4FB4}" type="datetime1">
              <a:rPr lang="ru-RU" smtClean="0"/>
              <a:t>02.11.2018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0EDD-AF4E-4DD5-B68A-25EA78C9DE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28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F381-CF19-490C-9AEF-E4874443566B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C401-A604-4864-8A31-A12C0653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29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3465-B26C-4A15-85EB-393335E83D02}" type="datetime1">
              <a:rPr lang="ru-RU" smtClean="0"/>
              <a:t>02.11.2018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0EDD-AF4E-4DD5-B68A-25EA78C9DE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160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3C1F-3412-4FB9-BE7D-CC770EE73512}" type="datetime1">
              <a:rPr lang="ru-RU" smtClean="0"/>
              <a:t>02.11.2018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0EDD-AF4E-4DD5-B68A-25EA78C9DE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114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DD84-0F87-4BB2-BE20-707BB34BB54B}" type="datetime1">
              <a:rPr lang="ru-RU" smtClean="0"/>
              <a:t>02.11.2018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0EDD-AF4E-4DD5-B68A-25EA78C9DE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08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F381-CF19-490C-9AEF-E4874443566B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C401-A604-4864-8A31-A12C0653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7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F381-CF19-490C-9AEF-E4874443566B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C401-A604-4864-8A31-A12C0653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8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F381-CF19-490C-9AEF-E4874443566B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C401-A604-4864-8A31-A12C0653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9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F381-CF19-490C-9AEF-E4874443566B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C401-A604-4864-8A31-A12C0653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0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F381-CF19-490C-9AEF-E4874443566B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C401-A604-4864-8A31-A12C0653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3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F381-CF19-490C-9AEF-E4874443566B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C401-A604-4864-8A31-A12C0653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73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F381-CF19-490C-9AEF-E4874443566B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C401-A604-4864-8A31-A12C0653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4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0F381-CF19-490C-9AEF-E4874443566B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7C401-A604-4864-8A31-A12C06532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6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E27E0-1E96-47B2-8D52-B808B9E1CAB7}" type="datetime1">
              <a:rPr lang="ru-RU" smtClean="0"/>
              <a:t>02.11.2018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E0EDD-AF4E-4DD5-B68A-25EA78C9DE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59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2.jpeg"/><Relationship Id="rId7" Type="http://schemas.openxmlformats.org/officeDocument/2006/relationships/image" Target="../media/image110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jp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Relationship Id="rId9" Type="http://schemas.openxmlformats.org/officeDocument/2006/relationships/image" Target="../media/image1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42" Type="http://schemas.openxmlformats.org/officeDocument/2006/relationships/image" Target="../media/image39.jpeg"/><Relationship Id="rId47" Type="http://schemas.openxmlformats.org/officeDocument/2006/relationships/image" Target="../media/image44.png"/><Relationship Id="rId50" Type="http://schemas.openxmlformats.org/officeDocument/2006/relationships/image" Target="../media/image47.png"/><Relationship Id="rId55" Type="http://schemas.openxmlformats.org/officeDocument/2006/relationships/image" Target="../media/image52.jpeg"/><Relationship Id="rId63" Type="http://schemas.openxmlformats.org/officeDocument/2006/relationships/image" Target="../media/image60.jpeg"/><Relationship Id="rId68" Type="http://schemas.openxmlformats.org/officeDocument/2006/relationships/hyperlink" Target="http://www.presence.nl/index.php" TargetMode="External"/><Relationship Id="rId76" Type="http://schemas.openxmlformats.org/officeDocument/2006/relationships/image" Target="../media/image69.jpeg"/><Relationship Id="rId84" Type="http://schemas.openxmlformats.org/officeDocument/2006/relationships/hyperlink" Target="http://www.bellaviaggia.com/images/Longchamp.jpg" TargetMode="External"/><Relationship Id="rId89" Type="http://schemas.openxmlformats.org/officeDocument/2006/relationships/image" Target="../media/image79.png"/><Relationship Id="rId97" Type="http://schemas.openxmlformats.org/officeDocument/2006/relationships/image" Target="../media/image86.png"/><Relationship Id="rId7" Type="http://schemas.openxmlformats.org/officeDocument/2006/relationships/hyperlink" Target="http://images.yandex.ru/yandpage?q=796950816&amp;p=40&amp;ag=ih&amp;rpt2=simage&amp;qs=text=%F3%C1%D4%CF%D2%C9&amp;isize=&amp;ogo=5&amp;rpt=image" TargetMode="External"/><Relationship Id="rId71" Type="http://schemas.openxmlformats.org/officeDocument/2006/relationships/image" Target="../media/image66.png"/><Relationship Id="rId92" Type="http://schemas.openxmlformats.org/officeDocument/2006/relationships/image" Target="../media/image81.jpeg"/><Relationship Id="rId2" Type="http://schemas.openxmlformats.org/officeDocument/2006/relationships/image" Target="../media/image2.jpeg"/><Relationship Id="rId16" Type="http://schemas.openxmlformats.org/officeDocument/2006/relationships/image" Target="../media/image15.jpeg"/><Relationship Id="rId29" Type="http://schemas.openxmlformats.org/officeDocument/2006/relationships/image" Target="../media/image28.png"/><Relationship Id="rId11" Type="http://schemas.openxmlformats.org/officeDocument/2006/relationships/hyperlink" Target="http://images.yandex.ru/yandpage?q=546504352&amp;p=57&amp;ag=ih&amp;rpt2=simage&amp;qs=text=GTS&amp;isize=&amp;ogo=5&amp;rpt=image" TargetMode="External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hyperlink" Target="http://www.89068888839.ru/part/m1_clip_image004.jpg" TargetMode="External"/><Relationship Id="rId40" Type="http://schemas.openxmlformats.org/officeDocument/2006/relationships/image" Target="../media/image37.jpeg"/><Relationship Id="rId45" Type="http://schemas.openxmlformats.org/officeDocument/2006/relationships/image" Target="../media/image42.jpeg"/><Relationship Id="rId53" Type="http://schemas.openxmlformats.org/officeDocument/2006/relationships/image" Target="../media/image50.png"/><Relationship Id="rId58" Type="http://schemas.openxmlformats.org/officeDocument/2006/relationships/image" Target="../media/image55.jpeg"/><Relationship Id="rId66" Type="http://schemas.openxmlformats.org/officeDocument/2006/relationships/hyperlink" Target="http://www.stroydepo.ru/" TargetMode="External"/><Relationship Id="rId74" Type="http://schemas.openxmlformats.org/officeDocument/2006/relationships/hyperlink" Target="http://www.det-mir.ru/" TargetMode="External"/><Relationship Id="rId79" Type="http://schemas.openxmlformats.org/officeDocument/2006/relationships/image" Target="../media/image72.png"/><Relationship Id="rId87" Type="http://schemas.openxmlformats.org/officeDocument/2006/relationships/image" Target="../media/image78.jpeg"/><Relationship Id="rId5" Type="http://schemas.openxmlformats.org/officeDocument/2006/relationships/image" Target="../media/image9.jpeg"/><Relationship Id="rId61" Type="http://schemas.openxmlformats.org/officeDocument/2006/relationships/image" Target="../media/image58.jpeg"/><Relationship Id="rId82" Type="http://schemas.openxmlformats.org/officeDocument/2006/relationships/image" Target="../media/image74.jpeg"/><Relationship Id="rId90" Type="http://schemas.openxmlformats.org/officeDocument/2006/relationships/image" Target="../media/image80.png"/><Relationship Id="rId95" Type="http://schemas.openxmlformats.org/officeDocument/2006/relationships/image" Target="../media/image84.jpeg"/><Relationship Id="rId19" Type="http://schemas.openxmlformats.org/officeDocument/2006/relationships/image" Target="../media/image18.jpeg"/><Relationship Id="rId14" Type="http://schemas.openxmlformats.org/officeDocument/2006/relationships/image" Target="../media/image14.jpe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jpeg"/><Relationship Id="rId35" Type="http://schemas.openxmlformats.org/officeDocument/2006/relationships/image" Target="../media/image34.jpeg"/><Relationship Id="rId43" Type="http://schemas.openxmlformats.org/officeDocument/2006/relationships/image" Target="../media/image40.jpeg"/><Relationship Id="rId48" Type="http://schemas.openxmlformats.org/officeDocument/2006/relationships/image" Target="../media/image45.jpeg"/><Relationship Id="rId56" Type="http://schemas.openxmlformats.org/officeDocument/2006/relationships/image" Target="../media/image53.png"/><Relationship Id="rId64" Type="http://schemas.openxmlformats.org/officeDocument/2006/relationships/image" Target="../media/image61.png"/><Relationship Id="rId69" Type="http://schemas.openxmlformats.org/officeDocument/2006/relationships/image" Target="../media/image64.jpeg"/><Relationship Id="rId77" Type="http://schemas.openxmlformats.org/officeDocument/2006/relationships/image" Target="../media/image70.png"/><Relationship Id="rId8" Type="http://schemas.openxmlformats.org/officeDocument/2006/relationships/image" Target="../media/image11.jpeg"/><Relationship Id="rId51" Type="http://schemas.openxmlformats.org/officeDocument/2006/relationships/image" Target="../media/image48.jpeg"/><Relationship Id="rId72" Type="http://schemas.openxmlformats.org/officeDocument/2006/relationships/hyperlink" Target="http://www.lefutur.ru/" TargetMode="External"/><Relationship Id="rId80" Type="http://schemas.openxmlformats.org/officeDocument/2006/relationships/hyperlink" Target="http://www.prbb.ru/" TargetMode="External"/><Relationship Id="rId85" Type="http://schemas.openxmlformats.org/officeDocument/2006/relationships/image" Target="../media/image76.jpeg"/><Relationship Id="rId93" Type="http://schemas.openxmlformats.org/officeDocument/2006/relationships/image" Target="../media/image82.jpeg"/><Relationship Id="rId98" Type="http://schemas.openxmlformats.org/officeDocument/2006/relationships/hyperlink" Target="http://images.yandex.ru/yandpage?q=1801382864&amp;p=14&amp;ag=ih&amp;rpt2=simage&amp;qs=text=%F2%CF%CB%D3%C1&amp;isize=&amp;ogo=5&amp;rpt=image" TargetMode="External"/><Relationship Id="rId3" Type="http://schemas.openxmlformats.org/officeDocument/2006/relationships/image" Target="../media/image7.png"/><Relationship Id="rId12" Type="http://schemas.openxmlformats.org/officeDocument/2006/relationships/image" Target="../media/image13.jpe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33" Type="http://schemas.openxmlformats.org/officeDocument/2006/relationships/image" Target="../media/image32.png"/><Relationship Id="rId38" Type="http://schemas.openxmlformats.org/officeDocument/2006/relationships/image" Target="../media/image36.jpeg"/><Relationship Id="rId46" Type="http://schemas.openxmlformats.org/officeDocument/2006/relationships/image" Target="../media/image43.png"/><Relationship Id="rId59" Type="http://schemas.openxmlformats.org/officeDocument/2006/relationships/image" Target="../media/image56.png"/><Relationship Id="rId67" Type="http://schemas.openxmlformats.org/officeDocument/2006/relationships/image" Target="../media/image63.jpeg"/><Relationship Id="rId20" Type="http://schemas.openxmlformats.org/officeDocument/2006/relationships/image" Target="../media/image19.jpeg"/><Relationship Id="rId41" Type="http://schemas.openxmlformats.org/officeDocument/2006/relationships/image" Target="../media/image38.jpeg"/><Relationship Id="rId54" Type="http://schemas.openxmlformats.org/officeDocument/2006/relationships/image" Target="../media/image51.png"/><Relationship Id="rId62" Type="http://schemas.openxmlformats.org/officeDocument/2006/relationships/image" Target="../media/image59.png"/><Relationship Id="rId70" Type="http://schemas.openxmlformats.org/officeDocument/2006/relationships/image" Target="../media/image65.png"/><Relationship Id="rId75" Type="http://schemas.openxmlformats.org/officeDocument/2006/relationships/image" Target="../media/image68.png"/><Relationship Id="rId83" Type="http://schemas.openxmlformats.org/officeDocument/2006/relationships/image" Target="../media/image75.png"/><Relationship Id="rId88" Type="http://schemas.openxmlformats.org/officeDocument/2006/relationships/hyperlink" Target="http://www.masse.su/images/medium/0289815ab5f90367a6a7e59104b73291.gif" TargetMode="External"/><Relationship Id="rId91" Type="http://schemas.openxmlformats.org/officeDocument/2006/relationships/hyperlink" Target="http://www.omc.ru/" TargetMode="External"/><Relationship Id="rId96" Type="http://schemas.openxmlformats.org/officeDocument/2006/relationships/image" Target="../media/image8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5" Type="http://schemas.openxmlformats.org/officeDocument/2006/relationships/hyperlink" Target="http://images.yandex.ru/yandpage?q=806077024&amp;p=1&amp;ag=ih&amp;rpt2=simage&amp;qs=text=%FC%CC%C6%CF%D2&amp;isize=&amp;ogo=5&amp;rpt=image" TargetMode="External"/><Relationship Id="rId23" Type="http://schemas.openxmlformats.org/officeDocument/2006/relationships/image" Target="../media/image22.jpe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49" Type="http://schemas.openxmlformats.org/officeDocument/2006/relationships/image" Target="../media/image46.png"/><Relationship Id="rId57" Type="http://schemas.openxmlformats.org/officeDocument/2006/relationships/image" Target="../media/image54.png"/><Relationship Id="rId10" Type="http://schemas.openxmlformats.org/officeDocument/2006/relationships/image" Target="../media/image12.jpeg"/><Relationship Id="rId31" Type="http://schemas.openxmlformats.org/officeDocument/2006/relationships/image" Target="../media/image30.png"/><Relationship Id="rId44" Type="http://schemas.openxmlformats.org/officeDocument/2006/relationships/image" Target="../media/image41.png"/><Relationship Id="rId52" Type="http://schemas.openxmlformats.org/officeDocument/2006/relationships/image" Target="../media/image49.png"/><Relationship Id="rId60" Type="http://schemas.openxmlformats.org/officeDocument/2006/relationships/image" Target="../media/image57.png"/><Relationship Id="rId65" Type="http://schemas.openxmlformats.org/officeDocument/2006/relationships/image" Target="../media/image62.png"/><Relationship Id="rId73" Type="http://schemas.openxmlformats.org/officeDocument/2006/relationships/image" Target="../media/image67.png"/><Relationship Id="rId78" Type="http://schemas.openxmlformats.org/officeDocument/2006/relationships/image" Target="../media/image71.jpeg"/><Relationship Id="rId81" Type="http://schemas.openxmlformats.org/officeDocument/2006/relationships/image" Target="../media/image73.png"/><Relationship Id="rId86" Type="http://schemas.openxmlformats.org/officeDocument/2006/relationships/image" Target="../media/image77.png"/><Relationship Id="rId94" Type="http://schemas.openxmlformats.org/officeDocument/2006/relationships/image" Target="../media/image83.png"/><Relationship Id="rId99" Type="http://schemas.openxmlformats.org/officeDocument/2006/relationships/image" Target="../media/image87.jpeg"/><Relationship Id="rId4" Type="http://schemas.openxmlformats.org/officeDocument/2006/relationships/image" Target="../media/image8.jpeg"/><Relationship Id="rId9" Type="http://schemas.openxmlformats.org/officeDocument/2006/relationships/hyperlink" Target="http://images.yandex.ru/yandpage?q=1731120464&amp;p=17&amp;ag=ih&amp;rpt2=simage&amp;qs=text=%E7%C5%CC%C9%CF%D0%C1%D2%CB&amp;isize=&amp;ogo=5&amp;rpt=image" TargetMode="External"/><Relationship Id="rId13" Type="http://schemas.openxmlformats.org/officeDocument/2006/relationships/hyperlink" Target="http://images.yandex.ru/yandpage?q=1246633248&amp;p=10&amp;ag=ih&amp;rpt2=simage&amp;qs=rpt=image&amp;text=%ED%E6%E4" TargetMode="External"/><Relationship Id="rId18" Type="http://schemas.openxmlformats.org/officeDocument/2006/relationships/image" Target="../media/image17.jpeg"/><Relationship Id="rId39" Type="http://schemas.openxmlformats.org/officeDocument/2006/relationships/hyperlink" Target="http://mrn-park.info/finans/images/photo/kmb_bank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8.png"/><Relationship Id="rId3" Type="http://schemas.openxmlformats.org/officeDocument/2006/relationships/image" Target="../media/image88.jpe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2468"/>
          <a:stretch/>
        </p:blipFill>
        <p:spPr>
          <a:xfrm>
            <a:off x="0" y="-16042"/>
            <a:ext cx="12192000" cy="69622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67074" y="2390274"/>
            <a:ext cx="4588042" cy="3208421"/>
          </a:xfrm>
          <a:solidFill>
            <a:schemeClr val="bg1">
              <a:alpha val="77000"/>
            </a:schemeClr>
          </a:solidFill>
        </p:spPr>
        <p:txBody>
          <a:bodyPr anchor="t" anchorCtr="0">
            <a:noAutofit/>
          </a:bodyPr>
          <a:lstStyle/>
          <a:p>
            <a:r>
              <a:rPr lang="ru-RU" sz="2400" dirty="0" smtClean="0">
                <a:latin typeface="NeuzCyr" panose="02000503000000020003" pitchFamily="2" charset="0"/>
              </a:rPr>
              <a:t/>
            </a:r>
            <a:br>
              <a:rPr lang="ru-RU" sz="2400" dirty="0" smtClean="0">
                <a:latin typeface="NeuzCyr" panose="02000503000000020003" pitchFamily="2" charset="0"/>
              </a:rPr>
            </a:br>
            <a:r>
              <a:rPr lang="ru-RU" sz="2400" b="1" dirty="0" smtClean="0">
                <a:latin typeface="NeuzCyr" panose="02000503000000020003" pitchFamily="2" charset="0"/>
              </a:rPr>
              <a:t>ИСПОЛЬЗОВАНИЕ ОПЫТА УПРАВЛЕНЧЕСКИХ КОНСУЛЬТАНТОВ В ПРОГРАММЕ МВА ДЛЯ ПОДГОТОВКИ КАДРОВОГО РЕЗЕРВА УГОЛЬНОЙ ОТРАСЛИ</a:t>
            </a:r>
            <a:endParaRPr lang="ru-RU" sz="2400" b="1" dirty="0">
              <a:latin typeface="NeuzCyr" panose="02000503000000020003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 t="33201" r="24558" b="31100"/>
          <a:stretch/>
        </p:blipFill>
        <p:spPr>
          <a:xfrm>
            <a:off x="9093043" y="4872406"/>
            <a:ext cx="936104" cy="4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E0EDD-AF4E-4DD5-B68A-25EA78C9DE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 t="33201" r="24558" b="31100"/>
          <a:stretch/>
        </p:blipFill>
        <p:spPr>
          <a:xfrm>
            <a:off x="263352" y="6235985"/>
            <a:ext cx="936104" cy="454679"/>
          </a:xfrm>
          <a:prstGeom prst="rect">
            <a:avLst/>
          </a:prstGeom>
        </p:spPr>
      </p:pic>
      <p:sp>
        <p:nvSpPr>
          <p:cNvPr id="31" name="TextBox 7"/>
          <p:cNvSpPr txBox="1"/>
          <p:nvPr/>
        </p:nvSpPr>
        <p:spPr>
          <a:xfrm>
            <a:off x="19484" y="116632"/>
            <a:ext cx="8442128" cy="400110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t>ЗАЛОГ УСПЕХА.</a:t>
            </a:r>
            <a:r>
              <a:rPr lang="ru-RU" sz="2000" dirty="0" smtClean="0">
                <a:solidFill>
                  <a:prstClr val="white"/>
                </a:solidFill>
              </a:rPr>
              <a:t> КОНСУЛЬТАНТ ПРИВНОСИТ РЕАЛЬНЫЙ ОПЫТ БИЗНЕСА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4502" y="2321431"/>
            <a:ext cx="79250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ходе семинара консультанты, владеющие передовыми методиками в области управления, помогли освоить молодым руководителям навыки </a:t>
            </a:r>
            <a:r>
              <a:rPr lang="en-US" dirty="0"/>
              <a:t>change</a:t>
            </a:r>
            <a:r>
              <a:rPr lang="ru-RU" dirty="0"/>
              <a:t> </a:t>
            </a:r>
            <a:r>
              <a:rPr lang="en-US" dirty="0"/>
              <a:t>management</a:t>
            </a:r>
            <a:r>
              <a:rPr lang="ru-RU" dirty="0"/>
              <a:t> и инструменты, используемые для быстрого и гармоничного внедрения организационных изменений на уровне группы, и при индивидуальном взаимодействии. Семинар удачно сочетал в себе теорию психологии и выполнение практических заданий, отражавших реальные ситуации, с которыми участникам приходится сталкиваться в повседневной работе.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44502" y="1227327"/>
            <a:ext cx="819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Весь курс был выстроен на реальных кейсах. Принцип «теоретический материал + кейс + правильный ответ».</a:t>
            </a:r>
          </a:p>
          <a:p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4" y="2150657"/>
            <a:ext cx="1772265" cy="17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E0EDD-AF4E-4DD5-B68A-25EA78C9DE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 t="33201" r="24558" b="31100"/>
          <a:stretch/>
        </p:blipFill>
        <p:spPr>
          <a:xfrm>
            <a:off x="263352" y="6235985"/>
            <a:ext cx="936104" cy="454679"/>
          </a:xfrm>
          <a:prstGeom prst="rect">
            <a:avLst/>
          </a:prstGeom>
        </p:spPr>
      </p:pic>
      <p:sp>
        <p:nvSpPr>
          <p:cNvPr id="31" name="TextBox 7"/>
          <p:cNvSpPr txBox="1"/>
          <p:nvPr/>
        </p:nvSpPr>
        <p:spPr>
          <a:xfrm>
            <a:off x="19484" y="116632"/>
            <a:ext cx="2027680" cy="400110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t>ЗАЛОГ УСПЕХА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7457" y="947242"/>
            <a:ext cx="7670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Тематика </a:t>
            </a:r>
            <a:r>
              <a:rPr lang="ru-RU" b="1" dirty="0"/>
              <a:t>типовых вопросов, выносимых на зачете (экзамене)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083" y="1940253"/>
            <a:ext cx="2654709" cy="1581832"/>
          </a:xfrm>
          <a:prstGeom prst="rect">
            <a:avLst/>
          </a:prstGeom>
          <a:noFill/>
          <a:ln>
            <a:solidFill>
              <a:srgbClr val="5B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Опишите роли, используемые в ходе изменений. Каковы критерии выбора сотрудников на эти роли</a:t>
            </a:r>
            <a:r>
              <a:rPr lang="ru-RU" sz="1600" dirty="0" smtClean="0">
                <a:solidFill>
                  <a:schemeClr val="tx1"/>
                </a:solidFill>
              </a:rPr>
              <a:t>?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75689" y="1940253"/>
            <a:ext cx="2654709" cy="1581832"/>
          </a:xfrm>
          <a:prstGeom prst="rect">
            <a:avLst/>
          </a:prstGeom>
          <a:noFill/>
          <a:ln>
            <a:solidFill>
              <a:srgbClr val="5B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 чем заключаются особенности «Агента изменений»? Каковы способы подготовки агентов?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12295" y="1940253"/>
            <a:ext cx="2654709" cy="1581832"/>
          </a:xfrm>
          <a:prstGeom prst="rect">
            <a:avLst/>
          </a:prstGeom>
          <a:noFill/>
          <a:ln>
            <a:solidFill>
              <a:srgbClr val="5B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Назовите этапы проведения изменений. Какие действия осуществляет менеджер изменений на каждом из этапов?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48901" y="1940253"/>
            <a:ext cx="2654709" cy="1581832"/>
          </a:xfrm>
          <a:prstGeom prst="rect">
            <a:avLst/>
          </a:prstGeom>
          <a:noFill/>
          <a:ln>
            <a:solidFill>
              <a:srgbClr val="5B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Сформулируйте принципы тронной речи руководителя при запуске изменений.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73424" y="4177965"/>
            <a:ext cx="2654709" cy="1581832"/>
          </a:xfrm>
          <a:prstGeom prst="rect">
            <a:avLst/>
          </a:prstGeom>
          <a:noFill/>
          <a:ln>
            <a:solidFill>
              <a:srgbClr val="5B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Напишите формулу проведения изменений и преодоления сопротивления. В чем ее смысл?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17989" y="4171708"/>
            <a:ext cx="2654709" cy="1571255"/>
          </a:xfrm>
          <a:prstGeom prst="rect">
            <a:avLst/>
          </a:prstGeom>
          <a:noFill/>
          <a:ln>
            <a:solidFill>
              <a:srgbClr val="5B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Каковы критические точки в ходе изменений. Что необходимо делать для преодоления их?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62554" y="4161131"/>
            <a:ext cx="2654709" cy="1581832"/>
          </a:xfrm>
          <a:prstGeom prst="rect">
            <a:avLst/>
          </a:prstGeom>
          <a:noFill/>
          <a:ln>
            <a:solidFill>
              <a:srgbClr val="5B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Перечислите формы коммуникации внутри коллектива, снимающие сопротивление изменениям. В каких случаях они используются?</a:t>
            </a:r>
          </a:p>
        </p:txBody>
      </p:sp>
    </p:spTree>
    <p:extLst>
      <p:ext uri="{BB962C8B-B14F-4D97-AF65-F5344CB8AC3E}">
        <p14:creationId xmlns:p14="http://schemas.microsoft.com/office/powerpoint/2010/main" val="16299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80" y="-2191"/>
            <a:ext cx="3809554" cy="252292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E0EDD-AF4E-4DD5-B68A-25EA78C9DE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 t="33201" r="24558" b="31100"/>
          <a:stretch/>
        </p:blipFill>
        <p:spPr>
          <a:xfrm>
            <a:off x="263352" y="6235985"/>
            <a:ext cx="936104" cy="454679"/>
          </a:xfrm>
          <a:prstGeom prst="rect">
            <a:avLst/>
          </a:prstGeom>
        </p:spPr>
      </p:pic>
      <p:sp>
        <p:nvSpPr>
          <p:cNvPr id="31" name="TextBox 7"/>
          <p:cNvSpPr txBox="1"/>
          <p:nvPr/>
        </p:nvSpPr>
        <p:spPr>
          <a:xfrm>
            <a:off x="19484" y="116632"/>
            <a:ext cx="9138164" cy="400110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dirty="0" smtClean="0">
                <a:solidFill>
                  <a:prstClr val="white"/>
                </a:solidFill>
              </a:rPr>
              <a:t>ОБУЧЕНИЕ БЕЗ МВА, УЧЕБНЫХ ЦЕНТРОВ, КОРПОРПАТИВНЫХ УНИВЕРСИТЕТОВ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9" b="21292"/>
          <a:stretch/>
        </p:blipFill>
        <p:spPr>
          <a:xfrm>
            <a:off x="9752689" y="4565247"/>
            <a:ext cx="2423592" cy="2294944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/>
        </p:nvSpPr>
        <p:spPr>
          <a:xfrm>
            <a:off x="535664" y="2711111"/>
            <a:ext cx="5112568" cy="3001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Год основания </a:t>
            </a:r>
            <a:r>
              <a:rPr lang="ru-RU" sz="2000" b="1" dirty="0"/>
              <a:t>–</a:t>
            </a:r>
            <a:r>
              <a:rPr lang="ru-RU" sz="2000" b="1" dirty="0" smtClean="0"/>
              <a:t> </a:t>
            </a:r>
            <a:r>
              <a:rPr lang="en-US" sz="2000" b="1" dirty="0" smtClean="0"/>
              <a:t>2015</a:t>
            </a:r>
            <a:endParaRPr lang="ru-RU" sz="2000" b="1" dirty="0"/>
          </a:p>
          <a:p>
            <a:r>
              <a:rPr lang="ru-RU" sz="2000" dirty="0"/>
              <a:t>Провели </a:t>
            </a:r>
            <a:r>
              <a:rPr lang="ru-RU" sz="2000" b="1" dirty="0" smtClean="0"/>
              <a:t>1</a:t>
            </a:r>
            <a:r>
              <a:rPr lang="en-US" sz="2000" b="1" dirty="0" smtClean="0"/>
              <a:t>5</a:t>
            </a:r>
            <a:r>
              <a:rPr lang="ru-RU" sz="2000" b="1" dirty="0" smtClean="0"/>
              <a:t> </a:t>
            </a:r>
            <a:r>
              <a:rPr lang="ru-RU" sz="2000" b="1" dirty="0"/>
              <a:t>встреч</a:t>
            </a:r>
          </a:p>
          <a:p>
            <a:pPr lvl="0"/>
            <a:r>
              <a:rPr lang="ru-RU" sz="2000" dirty="0" smtClean="0"/>
              <a:t>Обмен опытом между предпринимателями разных поколений</a:t>
            </a:r>
          </a:p>
          <a:p>
            <a:r>
              <a:rPr lang="ru-RU" sz="2000" dirty="0" smtClean="0"/>
              <a:t>Групповой «свежий взгляд»</a:t>
            </a:r>
          </a:p>
          <a:p>
            <a:pPr lvl="0"/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6" b="24128"/>
          <a:stretch/>
        </p:blipFill>
        <p:spPr>
          <a:xfrm>
            <a:off x="1478664" y="1130357"/>
            <a:ext cx="2520280" cy="13903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2"/>
          <a:stretch/>
        </p:blipFill>
        <p:spPr>
          <a:xfrm>
            <a:off x="9889834" y="-2191"/>
            <a:ext cx="2286447" cy="25229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17125" r="28171" b="1837"/>
          <a:stretch/>
        </p:blipFill>
        <p:spPr>
          <a:xfrm>
            <a:off x="6080280" y="2520733"/>
            <a:ext cx="2448273" cy="20445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1"/>
          <a:stretch/>
        </p:blipFill>
        <p:spPr>
          <a:xfrm>
            <a:off x="8528553" y="2520734"/>
            <a:ext cx="3673212" cy="20445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"/>
          <a:stretch/>
        </p:blipFill>
        <p:spPr>
          <a:xfrm>
            <a:off x="6080280" y="4565246"/>
            <a:ext cx="3702050" cy="22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gr\Downloads\coffee-smartphone-desk-p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0" b="4826"/>
          <a:stretch/>
        </p:blipFill>
        <p:spPr bwMode="auto">
          <a:xfrm>
            <a:off x="0" y="-27384"/>
            <a:ext cx="12192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0EDD-AF4E-4DD5-B68A-25EA78C9DEAC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66432" y="3422824"/>
            <a:ext cx="3602038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1600" b="1" dirty="0" smtClean="0">
                <a:solidFill>
                  <a:srgbClr val="4A9CA0"/>
                </a:solidFill>
                <a:latin typeface="+mn-lt"/>
                <a:cs typeface="Arial" panose="020B0604020202020204" pitchFamily="34" charset="0"/>
              </a:rPr>
              <a:t>Эл</a:t>
            </a:r>
            <a:r>
              <a:rPr lang="ru-RU" altLang="ru-RU" sz="1600" b="1" dirty="0">
                <a:solidFill>
                  <a:srgbClr val="4A9CA0"/>
                </a:solidFill>
                <a:latin typeface="+mn-lt"/>
                <a:cs typeface="Arial" panose="020B0604020202020204" pitchFamily="34" charset="0"/>
              </a:rPr>
              <a:t>. почта: </a:t>
            </a:r>
            <a:r>
              <a:rPr lang="en-US" altLang="ru-RU" sz="1600" dirty="0" smtClean="0">
                <a:latin typeface="+mn-lt"/>
                <a:cs typeface="Arial" panose="020B0604020202020204" pitchFamily="34" charset="0"/>
              </a:rPr>
              <a:t>step@stepconsulting.ru</a:t>
            </a:r>
            <a:endParaRPr lang="ru-RU" altLang="ru-RU" sz="1600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altLang="ru-RU" sz="1600" b="1" dirty="0" smtClean="0">
                <a:solidFill>
                  <a:srgbClr val="4A9CA0"/>
                </a:solidFill>
                <a:latin typeface="+mn-lt"/>
                <a:cs typeface="Arial" panose="020B0604020202020204" pitchFamily="34" charset="0"/>
              </a:rPr>
              <a:t>Тел</a:t>
            </a:r>
            <a:r>
              <a:rPr lang="ru-RU" altLang="ru-RU" sz="1600" b="1" dirty="0">
                <a:solidFill>
                  <a:srgbClr val="4A9CA0"/>
                </a:solidFill>
                <a:latin typeface="+mn-lt"/>
                <a:cs typeface="Arial" panose="020B0604020202020204" pitchFamily="34" charset="0"/>
              </a:rPr>
              <a:t>.: </a:t>
            </a:r>
            <a:r>
              <a:rPr lang="ru-RU" altLang="ru-RU" sz="1600" dirty="0">
                <a:latin typeface="+mn-lt"/>
                <a:cs typeface="Arial" panose="020B0604020202020204" pitchFamily="34" charset="0"/>
              </a:rPr>
              <a:t>8 (495) </a:t>
            </a:r>
            <a:r>
              <a:rPr lang="ru-RU" altLang="ru-RU" sz="1600" dirty="0" smtClean="0">
                <a:latin typeface="+mn-lt"/>
                <a:cs typeface="Arial" panose="020B0604020202020204" pitchFamily="34" charset="0"/>
              </a:rPr>
              <a:t>258-25-02</a:t>
            </a:r>
            <a:endParaRPr lang="ru-RU" altLang="ru-RU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64015" y="2599020"/>
            <a:ext cx="4121993" cy="461665"/>
          </a:xfrm>
          <a:prstGeom prst="rect">
            <a:avLst/>
          </a:prstGeom>
          <a:solidFill>
            <a:srgbClr val="4A9CA0"/>
          </a:solidFill>
          <a:ln>
            <a:solidFill>
              <a:srgbClr val="4A9CA0"/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СПАСИБО ЗА ВНИМАНИЕ</a:t>
            </a:r>
            <a:endParaRPr lang="ru-RU" altLang="ru-RU" sz="24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66432" y="4203085"/>
            <a:ext cx="3862016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1600" b="1" dirty="0">
                <a:solidFill>
                  <a:srgbClr val="4A9CA0"/>
                </a:solidFill>
                <a:latin typeface="+mn-lt"/>
                <a:cs typeface="Arial" panose="020B0604020202020204" pitchFamily="34" charset="0"/>
              </a:rPr>
              <a:t>Адрес:</a:t>
            </a:r>
            <a:r>
              <a:rPr lang="ru-RU" altLang="ru-RU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latin typeface="+mn-lt"/>
                <a:cs typeface="Arial" panose="020B0604020202020204" pitchFamily="34" charset="0"/>
              </a:rPr>
              <a:t>121069, Москва, ул. Малая Никитская, д.27, стр.2</a:t>
            </a:r>
          </a:p>
          <a:p>
            <a:pPr>
              <a:spcBef>
                <a:spcPct val="50000"/>
              </a:spcBef>
              <a:defRPr/>
            </a:pPr>
            <a:r>
              <a:rPr lang="ru-RU" altLang="ru-RU" sz="1600" b="1" dirty="0" smtClean="0">
                <a:solidFill>
                  <a:srgbClr val="4A9CA0"/>
                </a:solidFill>
                <a:latin typeface="+mn-lt"/>
                <a:cs typeface="Arial" panose="020B0604020202020204" pitchFamily="34" charset="0"/>
              </a:rPr>
              <a:t>Сайт</a:t>
            </a:r>
            <a:r>
              <a:rPr lang="ru-RU" altLang="ru-RU" sz="1600" b="1" dirty="0">
                <a:solidFill>
                  <a:srgbClr val="4A9CA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ru-RU" altLang="ru-RU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600" dirty="0" smtClean="0">
                <a:latin typeface="+mn-lt"/>
                <a:cs typeface="Arial" panose="020B0604020202020204" pitchFamily="34" charset="0"/>
              </a:rPr>
              <a:t>www.stepconsulting.ru</a:t>
            </a:r>
          </a:p>
        </p:txBody>
      </p:sp>
      <p:pic>
        <p:nvPicPr>
          <p:cNvPr id="9" name="Picture 3" descr="\\Stepkb\User\Гульнара\шаг_лого.JPG"/>
          <p:cNvPicPr>
            <a:picLocks noChangeAspect="1" noChangeArrowheads="1"/>
          </p:cNvPicPr>
          <p:nvPr/>
        </p:nvPicPr>
        <p:blipFill>
          <a:blip r:embed="rId3" cstate="print"/>
          <a:srcRect l="22028" t="31818" r="24476" b="31818"/>
          <a:stretch>
            <a:fillRect/>
          </a:stretch>
        </p:blipFill>
        <p:spPr bwMode="auto">
          <a:xfrm>
            <a:off x="7390206" y="1659515"/>
            <a:ext cx="869610" cy="368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5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382" y="3463302"/>
            <a:ext cx="537773" cy="537773"/>
          </a:xfrm>
          <a:prstGeom prst="rect">
            <a:avLst/>
          </a:prstGeom>
        </p:spPr>
      </p:pic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2713196" y="3606514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Pro" panose="00000500000000000000" pitchFamily="50" charset="0"/>
                <a:ea typeface="+mn-ea"/>
                <a:cs typeface="+mn-cs"/>
              </a:rPr>
              <a:t>КЛИЕНТЫ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ra Pro" panose="00000500000000000000" pitchFamily="50" charset="0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46" y="3481365"/>
            <a:ext cx="501648" cy="501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24" y="1194003"/>
            <a:ext cx="620688" cy="620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35" y="1150630"/>
            <a:ext cx="622015" cy="622015"/>
          </a:xfrm>
          <a:prstGeom prst="rect">
            <a:avLst/>
          </a:prstGeom>
        </p:spPr>
      </p:pic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5941871" y="1328809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Pro" panose="00000500000000000000" pitchFamily="50" charset="0"/>
                <a:ea typeface="+mn-ea"/>
                <a:cs typeface="+mn-cs"/>
              </a:rPr>
              <a:t>ПРОЕКТЫ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ra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2628403" y="1328809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Pro" panose="00000500000000000000" pitchFamily="50" charset="0"/>
                <a:ea typeface="+mn-ea"/>
                <a:cs typeface="+mn-cs"/>
              </a:rPr>
              <a:t>НАШ ОПЫТ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ra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6085134" y="3606514"/>
            <a:ext cx="2879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ra Pro" panose="00000500000000000000" pitchFamily="50" charset="0"/>
                <a:ea typeface="+mn-ea"/>
                <a:cs typeface="+mn-cs"/>
              </a:rPr>
              <a:t>ПОВТОРНЫЕ ЗАКАЗЫ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ra Pro" panose="00000500000000000000" pitchFamily="50" charset="0"/>
              <a:ea typeface="+mn-ea"/>
              <a:cs typeface="+mn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940868" y="1914531"/>
            <a:ext cx="1044000" cy="1044000"/>
          </a:xfrm>
          <a:prstGeom prst="ellipse">
            <a:avLst/>
          </a:prstGeom>
          <a:noFill/>
          <a:ln w="28575">
            <a:solidFill>
              <a:srgbClr val="4A9C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t>24 года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181228" y="1914531"/>
            <a:ext cx="1044000" cy="1044000"/>
          </a:xfrm>
          <a:prstGeom prst="ellipse">
            <a:avLst/>
          </a:prstGeom>
          <a:noFill/>
          <a:ln w="28575">
            <a:solidFill>
              <a:srgbClr val="4A9C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t>&gt;870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940868" y="4216833"/>
            <a:ext cx="1044000" cy="1044000"/>
          </a:xfrm>
          <a:prstGeom prst="ellipse">
            <a:avLst/>
          </a:prstGeom>
          <a:noFill/>
          <a:ln w="28575">
            <a:solidFill>
              <a:srgbClr val="4A9C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prstClr val="black"/>
                </a:solidFill>
                <a:latin typeface="NeuzCyr"/>
              </a:rPr>
              <a:t>от 10 </a:t>
            </a:r>
            <a:r>
              <a:rPr lang="ru-RU" dirty="0" smtClean="0">
                <a:solidFill>
                  <a:prstClr val="black"/>
                </a:solidFill>
                <a:latin typeface="NeuzCyr"/>
              </a:rPr>
              <a:t>до </a:t>
            </a:r>
            <a:r>
              <a:rPr lang="ru-RU" noProof="0" dirty="0" smtClean="0">
                <a:solidFill>
                  <a:prstClr val="black"/>
                </a:solidFill>
                <a:latin typeface="NeuzCyr"/>
              </a:rPr>
              <a:t>8000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181228" y="4216833"/>
            <a:ext cx="1044000" cy="1044000"/>
          </a:xfrm>
          <a:prstGeom prst="ellipse">
            <a:avLst/>
          </a:prstGeom>
          <a:noFill/>
          <a:ln w="28575">
            <a:solidFill>
              <a:srgbClr val="4A9C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t>60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t>%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E0EDD-AF4E-4DD5-B68A-25EA78C9DE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 t="33201" r="24558" b="31100"/>
          <a:stretch/>
        </p:blipFill>
        <p:spPr>
          <a:xfrm>
            <a:off x="263352" y="6235985"/>
            <a:ext cx="936104" cy="454679"/>
          </a:xfrm>
          <a:prstGeom prst="rect">
            <a:avLst/>
          </a:prstGeom>
        </p:spPr>
      </p:pic>
      <p:sp>
        <p:nvSpPr>
          <p:cNvPr id="31" name="TextBox 7"/>
          <p:cNvSpPr txBox="1"/>
          <p:nvPr/>
        </p:nvSpPr>
        <p:spPr>
          <a:xfrm>
            <a:off x="19484" y="116632"/>
            <a:ext cx="2548124" cy="400110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t>ШАГ КОНСАЛТИНГ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6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E0EDD-AF4E-4DD5-B68A-25EA78C9DE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 t="33201" r="24558" b="31100"/>
          <a:stretch/>
        </p:blipFill>
        <p:spPr>
          <a:xfrm>
            <a:off x="263352" y="6235985"/>
            <a:ext cx="936104" cy="454679"/>
          </a:xfrm>
          <a:prstGeom prst="rect">
            <a:avLst/>
          </a:prstGeom>
        </p:spPr>
      </p:pic>
      <p:sp>
        <p:nvSpPr>
          <p:cNvPr id="31" name="TextBox 7"/>
          <p:cNvSpPr txBox="1"/>
          <p:nvPr/>
        </p:nvSpPr>
        <p:spPr>
          <a:xfrm>
            <a:off x="19484" y="116632"/>
            <a:ext cx="2548124" cy="400110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t>НАШИ КЛИЕНТЫ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pic>
        <p:nvPicPr>
          <p:cNvPr id="189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06" y="5366544"/>
            <a:ext cx="6381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4" descr="baufl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93" y="2466182"/>
            <a:ext cx="11080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Picture 5" descr="Art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68" y="2453482"/>
            <a:ext cx="10207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6" descr="n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06" y="869157"/>
            <a:ext cx="12715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7" descr="i?id=10938198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81" y="2940844"/>
            <a:ext cx="1549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8" descr="i?id=27490782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06" y="4523582"/>
            <a:ext cx="12858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10" descr="i?id=25783625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81" y="5099844"/>
            <a:ext cx="9985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1" descr="i?id=36652028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18" y="2147094"/>
            <a:ext cx="112871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Picture 14" descr="i?id=36612357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68" y="1962944"/>
            <a:ext cx="7556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Picture 16" descr="Акватон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06" y="5142707"/>
            <a:ext cx="131603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Picture 17" descr="Анкор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931" y="3155157"/>
            <a:ext cx="1104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" name="Picture 18" descr="Бойцовский клуб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56" y="4591844"/>
            <a:ext cx="6746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" name="Picture 19" descr="Ведис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06" y="5106194"/>
            <a:ext cx="70326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" name="Picture 20" descr="Веха _ Автомобильная корпорация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43" y="4042569"/>
            <a:ext cx="1033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21" descr="Вечерняя Москва _ 194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06" y="3733007"/>
            <a:ext cx="12827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Picture 22" descr="Вита_аптечная сеть_ребренд_200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831" y="3558382"/>
            <a:ext cx="5969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" name="Picture 23" descr="Гольфстрим_РФ_М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18" y="2766219"/>
            <a:ext cx="9239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Picture 25" descr="Каро фильм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3" b="32967"/>
          <a:stretch>
            <a:fillRect/>
          </a:stretch>
        </p:blipFill>
        <p:spPr bwMode="auto">
          <a:xfrm>
            <a:off x="8406606" y="869157"/>
            <a:ext cx="719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" name="Picture 26" descr="Ландия группа фирм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7217" r="5983" b="7092"/>
          <a:stretch>
            <a:fillRect/>
          </a:stretch>
        </p:blipFill>
        <p:spPr bwMode="auto">
          <a:xfrm>
            <a:off x="8424068" y="4234657"/>
            <a:ext cx="736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27" descr="Лира керамика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29900" r="3061" b="27036"/>
          <a:stretch>
            <a:fillRect/>
          </a:stretch>
        </p:blipFill>
        <p:spPr bwMode="auto">
          <a:xfrm>
            <a:off x="5758656" y="2045494"/>
            <a:ext cx="9540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28" descr="Мобайл Центр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9"/>
          <a:stretch>
            <a:fillRect/>
          </a:stretch>
        </p:blipFill>
        <p:spPr bwMode="auto">
          <a:xfrm>
            <a:off x="1669256" y="919957"/>
            <a:ext cx="8667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" name="Picture 29" descr="Лэтуаль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06" y="1289844"/>
            <a:ext cx="12715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" name="Picture 30" descr="Нефтяной банк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56" y="5155407"/>
            <a:ext cx="112236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" name="Picture 31" descr="Снежная королева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>
            <a:fillRect/>
          </a:stretch>
        </p:blipFill>
        <p:spPr bwMode="auto">
          <a:xfrm>
            <a:off x="6792118" y="1999457"/>
            <a:ext cx="15192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" name="Picture 32" descr="Солнце строительная компания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93" y="4071144"/>
            <a:ext cx="9683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" name="Picture 33" descr="Старик Хоттабыч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4" b="16376"/>
          <a:stretch>
            <a:fillRect/>
          </a:stretch>
        </p:blipFill>
        <p:spPr bwMode="auto">
          <a:xfrm>
            <a:off x="6712743" y="861219"/>
            <a:ext cx="1568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Picture 34" descr="Топ Сервис_Космос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56" y="5541169"/>
            <a:ext cx="10525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" name="Picture 35" descr="Шереметьево 2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81" y="4010819"/>
            <a:ext cx="1584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" name="Picture 36" descr="Элекснет_РФ_М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06" y="2899569"/>
            <a:ext cx="1285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" name="Picture 37" descr="Картинка 24 из 185">
            <a:hlinkClick r:id="rId37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0"/>
          <a:stretch>
            <a:fillRect/>
          </a:stretch>
        </p:blipFill>
        <p:spPr bwMode="auto">
          <a:xfrm>
            <a:off x="3598068" y="1413669"/>
            <a:ext cx="10890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" name="Picture 39" descr="Картинка 5 из 157">
            <a:hlinkClick r:id="rId39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r="16991"/>
          <a:stretch>
            <a:fillRect/>
          </a:stretch>
        </p:blipFill>
        <p:spPr bwMode="auto">
          <a:xfrm>
            <a:off x="5693568" y="5537994"/>
            <a:ext cx="4445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" name="Picture 41" descr="ДиВиАй Девелопмент, ООО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06" y="4136232"/>
            <a:ext cx="1279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" name="Picture 42" descr="М Видео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t="17052" r="5231" b="14738"/>
          <a:stretch>
            <a:fillRect/>
          </a:stretch>
        </p:blipFill>
        <p:spPr bwMode="auto">
          <a:xfrm>
            <a:off x="4729956" y="1375569"/>
            <a:ext cx="10255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" name="Picture 43" descr="Мовэкс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2" b="12581"/>
          <a:stretch>
            <a:fillRect/>
          </a:stretch>
        </p:blipFill>
        <p:spPr bwMode="auto">
          <a:xfrm>
            <a:off x="6223793" y="5150644"/>
            <a:ext cx="1031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" name="Picture 44" descr="Нобель Ойл, НК, ЗАО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06" y="2386807"/>
            <a:ext cx="127793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" name="Picture 45" descr="Русские страховые традиции СК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06" y="1456532"/>
            <a:ext cx="83343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" name="Picture 46" descr="Россия_ОСАО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9" r="24380"/>
          <a:stretch>
            <a:fillRect/>
          </a:stretch>
        </p:blipFill>
        <p:spPr bwMode="auto">
          <a:xfrm>
            <a:off x="2731293" y="877094"/>
            <a:ext cx="59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" name="Picture 47" descr="Созвездие развлечений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3673" r="6006" b="5032"/>
          <a:stretch>
            <a:fillRect/>
          </a:stretch>
        </p:blipFill>
        <p:spPr bwMode="auto">
          <a:xfrm>
            <a:off x="4387056" y="4060032"/>
            <a:ext cx="7540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" name="Picture 48" descr="Стальпрокат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56" y="948532"/>
            <a:ext cx="923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" name="Picture 49" descr="Формула Кино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68" y="2872582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" name="Picture 51" descr="Чудо доктор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81" y="3128169"/>
            <a:ext cx="9890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" name="Picture 52" descr="ЮгСнабСервис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06" y="3288507"/>
            <a:ext cx="1277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" name="Picture 53" descr="Билайн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t="16331" r="7825" b="14156"/>
          <a:stretch>
            <a:fillRect/>
          </a:stretch>
        </p:blipFill>
        <p:spPr bwMode="auto">
          <a:xfrm>
            <a:off x="8485981" y="2380457"/>
            <a:ext cx="5905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" name="Picture 54" descr="Энергосистемы и Технологии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06" y="4396582"/>
            <a:ext cx="992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Picture 55" descr="ОМК-Сталь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06" y="3642519"/>
            <a:ext cx="720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Picture 56" descr="blackwood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93" y="2832894"/>
            <a:ext cx="11223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" name="Picture 57" descr="Формат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06" y="3720307"/>
            <a:ext cx="668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Picture 58" descr="dreamhouse_mini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 b="6729"/>
          <a:stretch>
            <a:fillRect/>
          </a:stretch>
        </p:blipFill>
        <p:spPr bwMode="auto">
          <a:xfrm>
            <a:off x="2618581" y="5104607"/>
            <a:ext cx="10017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Picture 59" descr="Russia Online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93" y="5534819"/>
            <a:ext cx="46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60" descr="Армада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-2" r="57445" b="-32990"/>
          <a:stretch>
            <a:fillRect/>
          </a:stretch>
        </p:blipFill>
        <p:spPr bwMode="auto">
          <a:xfrm>
            <a:off x="8482806" y="5150644"/>
            <a:ext cx="6683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Picture 61" descr="Восток-Мобайл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31" y="2366169"/>
            <a:ext cx="10477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Picture 62" descr="Голден Телеком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6129" r="2252" b="30846"/>
          <a:stretch>
            <a:fillRect/>
          </a:stretch>
        </p:blipFill>
        <p:spPr bwMode="auto">
          <a:xfrm>
            <a:off x="2618581" y="3620294"/>
            <a:ext cx="100171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63" descr="МПластика_Идея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56" y="2012157"/>
            <a:ext cx="8747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Picture 64" descr="Местбанк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" b="4675"/>
          <a:stretch>
            <a:fillRect/>
          </a:stretch>
        </p:blipFill>
        <p:spPr bwMode="auto">
          <a:xfrm>
            <a:off x="3682206" y="5103019"/>
            <a:ext cx="6635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" name="Picture 65" descr="Стройинструмент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56" y="4701382"/>
            <a:ext cx="981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Picture 66" descr="Терволина_т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8" y="2418557"/>
            <a:ext cx="9937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" name="Picture 68" descr="a1">
            <a:hlinkClick r:id="rId66"/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443" y="4526757"/>
            <a:ext cx="1368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" name="Picture 71" descr="Presence - Werving &amp; Selectie">
            <a:hlinkClick r:id="rId68"/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26"/>
          <a:stretch>
            <a:fillRect/>
          </a:stretch>
        </p:blipFill>
        <p:spPr bwMode="auto">
          <a:xfrm>
            <a:off x="6754018" y="3374232"/>
            <a:ext cx="15605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" name="Picture 74" descr="041310"/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68" y="972344"/>
            <a:ext cx="8239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" name="Picture 75" descr="Accessorize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10468" r="3883" b="14865"/>
          <a:stretch>
            <a:fillRect/>
          </a:stretch>
        </p:blipFill>
        <p:spPr bwMode="auto">
          <a:xfrm>
            <a:off x="7011193" y="1245394"/>
            <a:ext cx="1019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76" descr="LEFUTUR">
            <a:hlinkClick r:id="rId72"/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18" y="3715544"/>
            <a:ext cx="19034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" name="Picture 77" descr="logo">
            <a:hlinkClick r:id="rId74"/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" t="13454" r="2037" b="9308"/>
          <a:stretch>
            <a:fillRect/>
          </a:stretch>
        </p:blipFill>
        <p:spPr bwMode="auto">
          <a:xfrm>
            <a:off x="9206706" y="1842294"/>
            <a:ext cx="12763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" name="Picture 78" descr="Bottega Veneta 2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0" b="31847"/>
          <a:stretch>
            <a:fillRect/>
          </a:stretch>
        </p:blipFill>
        <p:spPr bwMode="auto">
          <a:xfrm>
            <a:off x="6908006" y="1653382"/>
            <a:ext cx="1223962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Picture 79" descr="Nespresso(1)"/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r="5031"/>
          <a:stretch>
            <a:fillRect/>
          </a:stretch>
        </p:blipFill>
        <p:spPr bwMode="auto">
          <a:xfrm>
            <a:off x="8371681" y="1183482"/>
            <a:ext cx="7683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" name="Picture 80" descr="Азбука Вкуса2"/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7941" r="8887" b="14050"/>
          <a:stretch>
            <a:fillRect/>
          </a:stretch>
        </p:blipFill>
        <p:spPr bwMode="auto">
          <a:xfrm>
            <a:off x="8465343" y="1723232"/>
            <a:ext cx="64293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" name="Picture 81" descr="Гран Ви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06" y="5558632"/>
            <a:ext cx="1308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" name="Picture 83" descr="Пробизнесбанк">
            <a:hlinkClick r:id="rId80"/>
          </p:cNvPr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43" y="4809332"/>
            <a:ext cx="1574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" name="Picture 38" descr="Газпромбанк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t="28996" r="13113" b="28407"/>
          <a:stretch>
            <a:fillRect/>
          </a:stretch>
        </p:blipFill>
        <p:spPr bwMode="auto">
          <a:xfrm>
            <a:off x="3523456" y="919957"/>
            <a:ext cx="10144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" name="Picture 69" descr="Cartier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56" y="4044157"/>
            <a:ext cx="874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" name="Picture 70" descr="Картинка 37 из 2203">
            <a:hlinkClick r:id="rId84"/>
          </p:cNvPr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56" y="5104607"/>
            <a:ext cx="889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72" descr="Piaget"/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56" y="4566444"/>
            <a:ext cx="887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" name="Picture 82" descr="i?id=150700766-14-72"/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56" y="3383757"/>
            <a:ext cx="8778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" name="Picture 73" descr="Картинка 6 из 1608">
            <a:hlinkClick r:id="rId88"/>
          </p:cNvPr>
          <p:cNvPicPr>
            <a:picLocks noChangeAspect="1" noChangeArrowheads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56" y="2805907"/>
            <a:ext cx="8699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" name="Picture 24" descr="ДВТ_СТФ"/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56" y="1380332"/>
            <a:ext cx="8715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Picture 67" descr="ОМС-аутсорсинг партнер /лого">
            <a:hlinkClick r:id="rId91"/>
          </p:cNvPr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81" y="4063207"/>
            <a:ext cx="68421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40" descr="ИМА Консалтинг"/>
          <p:cNvPicPr>
            <a:picLocks noChangeAspect="1"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1" b="30534"/>
          <a:stretch>
            <a:fillRect/>
          </a:stretch>
        </p:blipFill>
        <p:spPr bwMode="auto">
          <a:xfrm>
            <a:off x="3913981" y="2082007"/>
            <a:ext cx="5730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15" descr="Автокомбинат 28"/>
          <p:cNvPicPr>
            <a:picLocks noChangeAspect="1" noChangeArrowheads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31" y="1550194"/>
            <a:ext cx="9556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0" descr="Челябинский трубопрокатный завод (ЧТПЗ)"/>
          <p:cNvPicPr>
            <a:picLocks noChangeAspect="1" noChangeArrowheads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06" y="4156869"/>
            <a:ext cx="52546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2" descr="http://auto-dealer.ru/image_data/actions/Automir_Logo_240309.jpg"/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31801" r="5106" b="29799"/>
          <a:stretch>
            <a:fillRect/>
          </a:stretch>
        </p:blipFill>
        <p:spPr bwMode="auto">
          <a:xfrm>
            <a:off x="6754018" y="2416969"/>
            <a:ext cx="1631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9" descr="logo_xerox"/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81" y="3752057"/>
            <a:ext cx="1016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12" descr="i?id=58059289">
            <a:hlinkClick r:id="rId98"/>
          </p:cNvPr>
          <p:cNvPicPr>
            <a:picLocks noChangeAspect="1"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06" y="2728119"/>
            <a:ext cx="952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6" descr="Элекснет_РФ_М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6" y="3051969"/>
            <a:ext cx="1285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2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E0EDD-AF4E-4DD5-B68A-25EA78C9DE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 t="33201" r="24558" b="31100"/>
          <a:stretch/>
        </p:blipFill>
        <p:spPr>
          <a:xfrm>
            <a:off x="263352" y="6235985"/>
            <a:ext cx="936104" cy="454679"/>
          </a:xfrm>
          <a:prstGeom prst="rect">
            <a:avLst/>
          </a:prstGeom>
        </p:spPr>
      </p:pic>
      <p:sp>
        <p:nvSpPr>
          <p:cNvPr id="31" name="TextBox 7"/>
          <p:cNvSpPr txBox="1"/>
          <p:nvPr/>
        </p:nvSpPr>
        <p:spPr>
          <a:xfrm>
            <a:off x="19484" y="116632"/>
            <a:ext cx="3475884" cy="400110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t>ГДЕ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t> ПРОВОДИЛИ ОБУЧЕНИЕ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pic>
        <p:nvPicPr>
          <p:cNvPr id="1030" name="Picture 6" descr="ÐÐ°ÑÑÐ¸Ð½ÐºÐ¸ Ð¿Ð¾ Ð·Ð°Ð¿ÑÐ¾ÑÑ Ð»ÐµÑÑÐ°Ð»Ñ Ð»Ð¾Ð³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36" y="1780860"/>
            <a:ext cx="1021986" cy="102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ÑÐ°Ð½ÑÐ¸Ð³Ñ Ð¿ÑÐ¸ Ð¿ÑÐµÐ·Ð¸Ð´ÐµÐ½ÑÐµ ÑÑ Ð»Ð¾Ð³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4" y="3111799"/>
            <a:ext cx="930324" cy="12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Ð°ÑÑÐ¸Ð½ÐºÐ¸ Ð¿Ð¾ Ð·Ð°Ð¿ÑÐ¾ÑÑ ÑÐ¿Ð¾ÑÑÐ¼Ð°ÑÑÐµÑ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89" y="1436583"/>
            <a:ext cx="1366263" cy="136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&quot;Ð¡Ð½ÐµÐ¶Ð½Ð°Ñ ÐºÐ¾ÑÐ¾Ð»ÐµÐ²Ð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65" y="3117805"/>
            <a:ext cx="1893913" cy="41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5665" y="4005387"/>
            <a:ext cx="2012770" cy="510614"/>
          </a:xfrm>
          <a:prstGeom prst="rect">
            <a:avLst/>
          </a:prstGeom>
        </p:spPr>
      </p:pic>
      <p:pic>
        <p:nvPicPr>
          <p:cNvPr id="1050" name="Picture 26" descr="ÐÐ°ÑÑÐ¸Ð½ÐºÐ¸ Ð¿Ð¾ Ð·Ð°Ð¿ÑÐ¾ÑÑ ÑÐ¸Ð½ÐµÐºÐ²Ð°Ð½Ð¾Ð½ Ð»Ð¾Ð³Ð¾ÑÐ¸Ð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41" y="2691414"/>
            <a:ext cx="1319576" cy="13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348" y="2806007"/>
            <a:ext cx="752179" cy="74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617" y="1589373"/>
            <a:ext cx="1023359" cy="107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41" y="1192377"/>
            <a:ext cx="1905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87" y="3806360"/>
            <a:ext cx="1614251" cy="83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08" y="2747787"/>
            <a:ext cx="781924" cy="74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ÐÐ°ÑÑÐ¸Ð½ÐºÐ¸ Ð¿Ð¾ Ð·Ð°Ð¿ÑÐ¾ÑÑ Ð¼ÑÐ¸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20" y="3659334"/>
            <a:ext cx="826907" cy="78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ostin.com/docroot/ostin-new/img/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88" y="4122422"/>
            <a:ext cx="1331341" cy="29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E0EDD-AF4E-4DD5-B68A-25EA78C9DE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 t="33201" r="24558" b="31100"/>
          <a:stretch/>
        </p:blipFill>
        <p:spPr>
          <a:xfrm>
            <a:off x="263352" y="6235985"/>
            <a:ext cx="936104" cy="454679"/>
          </a:xfrm>
          <a:prstGeom prst="rect">
            <a:avLst/>
          </a:prstGeom>
        </p:spPr>
      </p:pic>
      <p:sp>
        <p:nvSpPr>
          <p:cNvPr id="31" name="TextBox 7"/>
          <p:cNvSpPr txBox="1"/>
          <p:nvPr/>
        </p:nvSpPr>
        <p:spPr>
          <a:xfrm>
            <a:off x="19484" y="116632"/>
            <a:ext cx="3475884" cy="400110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t>ФОРМЫ ОБУЧЕНИЯ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505922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18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54"/>
          <a:stretch/>
        </p:blipFill>
        <p:spPr>
          <a:xfrm>
            <a:off x="6076335" y="0"/>
            <a:ext cx="6146145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E0EDD-AF4E-4DD5-B68A-25EA78C9DE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 t="33201" r="24558" b="31100"/>
          <a:stretch/>
        </p:blipFill>
        <p:spPr>
          <a:xfrm>
            <a:off x="263352" y="6235985"/>
            <a:ext cx="936104" cy="454679"/>
          </a:xfrm>
          <a:prstGeom prst="rect">
            <a:avLst/>
          </a:prstGeom>
        </p:spPr>
      </p:pic>
      <p:sp>
        <p:nvSpPr>
          <p:cNvPr id="31" name="TextBox 7"/>
          <p:cNvSpPr txBox="1"/>
          <p:nvPr/>
        </p:nvSpPr>
        <p:spPr>
          <a:xfrm>
            <a:off x="19484" y="116632"/>
            <a:ext cx="2478056" cy="400110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t>КЕЙС. ЯНВАРЬ 2018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926" y="1621491"/>
            <a:ext cx="53449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Программа </a:t>
            </a:r>
            <a:r>
              <a:rPr lang="en-US" dirty="0"/>
              <a:t>MBA</a:t>
            </a:r>
            <a:r>
              <a:rPr lang="ru-RU" dirty="0"/>
              <a:t>, организованная «Центром Стратегического менеджмента и конъюнктуры сырьевых рынков» </a:t>
            </a:r>
            <a:r>
              <a:rPr lang="ru-RU" dirty="0" err="1" smtClean="0"/>
              <a:t>МИСиС</a:t>
            </a:r>
            <a:endParaRPr lang="ru-RU" dirty="0" smtClean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Ядро участников – молодые </a:t>
            </a:r>
            <a:r>
              <a:rPr lang="ru-RU" dirty="0" smtClean="0"/>
              <a:t>перспективные сотрудники </a:t>
            </a:r>
            <a:r>
              <a:rPr lang="ru-RU" dirty="0"/>
              <a:t>компании СУЭК из разных </a:t>
            </a:r>
            <a:r>
              <a:rPr lang="ru-RU" dirty="0" smtClean="0"/>
              <a:t>территорий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Менеджеры </a:t>
            </a:r>
            <a:r>
              <a:rPr lang="ru-RU" dirty="0"/>
              <a:t>среднего уровня (бригадиры, старшие </a:t>
            </a:r>
            <a:r>
              <a:rPr lang="ru-RU" dirty="0" err="1"/>
              <a:t>маркшрейдеры</a:t>
            </a:r>
            <a:r>
              <a:rPr lang="ru-RU" dirty="0"/>
              <a:t>, заместители инженеров)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ru-RU" dirty="0" smtClean="0"/>
              <a:t>Учебная </a:t>
            </a:r>
            <a:r>
              <a:rPr lang="ru-RU" dirty="0"/>
              <a:t>программа состоит из модулей. По результатам обучения – защита квалификационной работы (бизнес-план</a:t>
            </a:r>
            <a:r>
              <a:rPr lang="ru-RU" dirty="0" smtClean="0"/>
              <a:t>)</a:t>
            </a:r>
            <a:endParaRPr lang="ru-RU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Продолжительность модуля </a:t>
            </a:r>
            <a:r>
              <a:rPr lang="ru-RU" dirty="0" smtClean="0"/>
              <a:t>- 12 дней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ШАГ вел тему </a:t>
            </a:r>
            <a:r>
              <a:rPr lang="ru-RU" b="1" dirty="0"/>
              <a:t>«Управление изменениями</a:t>
            </a:r>
            <a:r>
              <a:rPr lang="ru-RU" b="1" dirty="0" smtClean="0"/>
              <a:t>»</a:t>
            </a:r>
            <a:endParaRPr lang="ru-RU" b="1" dirty="0"/>
          </a:p>
          <a:p>
            <a:endParaRPr lang="ru-RU" dirty="0"/>
          </a:p>
        </p:txBody>
      </p:sp>
      <p:pic>
        <p:nvPicPr>
          <p:cNvPr id="2052" name="Picture 4" descr="ÐÐ°ÑÑÐ¸Ð½ÐºÐ¸ Ð¿Ð¾ Ð·Ð°Ð¿ÑÐ¾ÑÑ ÑÑÑÐ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94" y="868285"/>
            <a:ext cx="1839668" cy="7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E0EDD-AF4E-4DD5-B68A-25EA78C9DE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 t="33201" r="24558" b="31100"/>
          <a:stretch/>
        </p:blipFill>
        <p:spPr>
          <a:xfrm>
            <a:off x="263352" y="6235985"/>
            <a:ext cx="936104" cy="454679"/>
          </a:xfrm>
          <a:prstGeom prst="rect">
            <a:avLst/>
          </a:prstGeom>
        </p:spPr>
      </p:pic>
      <p:sp>
        <p:nvSpPr>
          <p:cNvPr id="31" name="TextBox 7"/>
          <p:cNvSpPr txBox="1"/>
          <p:nvPr/>
        </p:nvSpPr>
        <p:spPr>
          <a:xfrm>
            <a:off x="19484" y="116632"/>
            <a:ext cx="1986737" cy="400110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t>ЗАЛОГ УСПЕХА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5148" y="1770664"/>
            <a:ext cx="80041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Готовность </a:t>
            </a:r>
            <a:r>
              <a:rPr lang="ru-RU" dirty="0"/>
              <a:t>и стремление выйти на новый уровень успешной карьеры в бизнесе и менеджменте, связанный с принятием на себя роли профессионального менеджера, лидера, возглавляющего деятельность на важных участках </a:t>
            </a:r>
            <a:r>
              <a:rPr lang="ru-RU" dirty="0" smtClean="0"/>
              <a:t>работы.</a:t>
            </a:r>
            <a:endParaRPr lang="ru-RU" dirty="0"/>
          </a:p>
          <a:p>
            <a:r>
              <a:rPr lang="ru-RU" dirty="0"/>
              <a:t>Осознание принадлежности к передовому социальному слою российских менеджеров и предпринимателей, несущих ответственность за настоящее и будущее страны, за решение возникающих в экономике и обществе, в своем регионе </a:t>
            </a:r>
            <a:r>
              <a:rPr lang="ru-RU" dirty="0" smtClean="0"/>
              <a:t>проблем.</a:t>
            </a:r>
            <a:endParaRPr lang="ru-RU" dirty="0"/>
          </a:p>
          <a:p>
            <a:r>
              <a:rPr lang="ru-RU" dirty="0"/>
              <a:t>Умение и стремление к достижению отличных результатов в управлении на основе реалистичной оценки ситуации в благоприятных и неблагоприятных условиях при изменениях в экономике, обществе и </a:t>
            </a:r>
            <a:r>
              <a:rPr lang="ru-RU" dirty="0" smtClean="0"/>
              <a:t>бизнесе.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5148" y="840658"/>
            <a:ext cx="485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Мы совпали по ценностям</a:t>
            </a:r>
          </a:p>
          <a:p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4" y="1486989"/>
            <a:ext cx="1772265" cy="17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r="27489"/>
          <a:stretch/>
        </p:blipFill>
        <p:spPr bwMode="auto">
          <a:xfrm>
            <a:off x="5989320" y="0"/>
            <a:ext cx="62026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E0EDD-AF4E-4DD5-B68A-25EA78C9DE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 t="33201" r="24558" b="31100"/>
          <a:stretch/>
        </p:blipFill>
        <p:spPr>
          <a:xfrm>
            <a:off x="263352" y="6235985"/>
            <a:ext cx="936104" cy="454679"/>
          </a:xfrm>
          <a:prstGeom prst="rect">
            <a:avLst/>
          </a:prstGeom>
        </p:spPr>
      </p:pic>
      <p:sp>
        <p:nvSpPr>
          <p:cNvPr id="31" name="TextBox 7"/>
          <p:cNvSpPr txBox="1"/>
          <p:nvPr/>
        </p:nvSpPr>
        <p:spPr>
          <a:xfrm>
            <a:off x="19484" y="116632"/>
            <a:ext cx="3992958" cy="400110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t>ЗАЛОГ УСПЕХА.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t> ТЗ НА ОБУЧЕНИЕ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834" y="1164508"/>
            <a:ext cx="49325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Результат обучения по теме «Организационное поведение</a:t>
            </a:r>
            <a:r>
              <a:rPr lang="ru-RU" b="1" dirty="0" smtClean="0"/>
              <a:t>»: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понимание поведенческой, социокультурной, институциональной природы </a:t>
            </a:r>
            <a:r>
              <a:rPr lang="ru-RU" dirty="0"/>
              <a:t>организаций и </a:t>
            </a:r>
            <a:r>
              <a:rPr lang="ru-RU" dirty="0" smtClean="0"/>
              <a:t>умение </a:t>
            </a:r>
            <a:r>
              <a:rPr lang="ru-RU" dirty="0"/>
              <a:t>учитывать эти аспекты в практике принятия и реализации управленческих </a:t>
            </a:r>
            <a:r>
              <a:rPr lang="ru-RU" dirty="0" smtClean="0"/>
              <a:t>решений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овладение </a:t>
            </a:r>
            <a:r>
              <a:rPr lang="ru-RU" dirty="0"/>
              <a:t>основами теории организационного поведения, включая мотивацию, лидерство, групповую динамику, управление конфликтами, организационные изменения и развитие и др., на уровне, позволяющем применять их в интеллектуальном процессе и в практической </a:t>
            </a:r>
            <a:r>
              <a:rPr lang="ru-RU" dirty="0" smtClean="0"/>
              <a:t>работе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9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95"/>
          <a:stretch/>
        </p:blipFill>
        <p:spPr bwMode="auto">
          <a:xfrm>
            <a:off x="6060603" y="-1"/>
            <a:ext cx="6131397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E0EDD-AF4E-4DD5-B68A-25EA78C9DE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 t="33201" r="24558" b="31100"/>
          <a:stretch/>
        </p:blipFill>
        <p:spPr>
          <a:xfrm>
            <a:off x="263352" y="6235985"/>
            <a:ext cx="936104" cy="454679"/>
          </a:xfrm>
          <a:prstGeom prst="rect">
            <a:avLst/>
          </a:prstGeom>
        </p:spPr>
      </p:pic>
      <p:sp>
        <p:nvSpPr>
          <p:cNvPr id="31" name="TextBox 7"/>
          <p:cNvSpPr txBox="1"/>
          <p:nvPr/>
        </p:nvSpPr>
        <p:spPr>
          <a:xfrm>
            <a:off x="19484" y="116632"/>
            <a:ext cx="1932146" cy="400110"/>
          </a:xfrm>
          <a:prstGeom prst="rect">
            <a:avLst/>
          </a:prstGeom>
          <a:solidFill>
            <a:srgbClr val="4A9CA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zCyr"/>
                <a:ea typeface="+mn-ea"/>
                <a:cs typeface="+mn-cs"/>
              </a:rPr>
              <a:t>ЗАЛОГ УСПЕХА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zCyr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834" y="1149759"/>
            <a:ext cx="51685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Жесткий дидактический каркас </a:t>
            </a:r>
            <a:r>
              <a:rPr lang="ru-RU" dirty="0"/>
              <a:t>и </a:t>
            </a:r>
            <a:r>
              <a:rPr lang="ru-RU" dirty="0" smtClean="0"/>
              <a:t>требования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конце обучения должен быть зачет по </a:t>
            </a:r>
            <a:r>
              <a:rPr lang="ru-RU" dirty="0" smtClean="0"/>
              <a:t>билетам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Были </a:t>
            </a:r>
            <a:r>
              <a:rPr lang="ru-RU" dirty="0"/>
              <a:t>заданы критерии выставления баллов и </a:t>
            </a:r>
            <a:r>
              <a:rPr lang="ru-RU" dirty="0" smtClean="0"/>
              <a:t>оценок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В </a:t>
            </a:r>
            <a:r>
              <a:rPr lang="ru-RU" b="1" dirty="0"/>
              <a:t>ходе обучения обязательно должны быть: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аздаточные материалы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</a:t>
            </a:r>
            <a:r>
              <a:rPr lang="ru-RU" dirty="0" smtClean="0"/>
              <a:t>спользование </a:t>
            </a:r>
            <a:r>
              <a:rPr lang="ru-RU" dirty="0"/>
              <a:t>электронных ресурсов для подготовки к </a:t>
            </a:r>
            <a:r>
              <a:rPr lang="ru-RU" dirty="0" smtClean="0"/>
              <a:t>зачету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</a:t>
            </a:r>
            <a:r>
              <a:rPr lang="ru-RU" dirty="0" smtClean="0"/>
              <a:t>онсультирование </a:t>
            </a:r>
            <a:r>
              <a:rPr lang="ru-RU" dirty="0"/>
              <a:t>студентов с помощью электронной </a:t>
            </a:r>
            <a:r>
              <a:rPr lang="ru-RU" dirty="0" smtClean="0"/>
              <a:t>почты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9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NeuzCyr"/>
        <a:ea typeface=""/>
        <a:cs typeface=""/>
      </a:majorFont>
      <a:minorFont>
        <a:latin typeface="Neuz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586</Words>
  <Application>Microsoft Office PowerPoint</Application>
  <PresentationFormat>Произвольный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 ИСПОЛЬЗОВАНИЕ ОПЫТА УПРАВЛЕНЧЕСКИХ КОНСУЛЬТАНТОВ В ПРОГРАММЕ МВА ДЛЯ ПОДГОТОВКИ КАДРОВОГО РЕЗЕРВА УГОЛЬНОЙ ОТРАСЛИ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mgr</dc:creator>
  <cp:lastModifiedBy>Любовь Горбунова</cp:lastModifiedBy>
  <cp:revision>20</cp:revision>
  <dcterms:created xsi:type="dcterms:W3CDTF">2018-10-30T12:44:40Z</dcterms:created>
  <dcterms:modified xsi:type="dcterms:W3CDTF">2018-11-02T11:34:54Z</dcterms:modified>
</cp:coreProperties>
</file>