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69" r:id="rId2"/>
    <p:sldId id="257" r:id="rId3"/>
    <p:sldId id="258" r:id="rId4"/>
    <p:sldId id="261" r:id="rId5"/>
    <p:sldId id="273" r:id="rId6"/>
    <p:sldId id="279" r:id="rId7"/>
    <p:sldId id="275" r:id="rId8"/>
    <p:sldId id="262" r:id="rId9"/>
    <p:sldId id="263" r:id="rId10"/>
    <p:sldId id="264" r:id="rId11"/>
    <p:sldId id="270" r:id="rId12"/>
    <p:sldId id="278" r:id="rId13"/>
    <p:sldId id="265" r:id="rId14"/>
    <p:sldId id="274" r:id="rId15"/>
    <p:sldId id="260" r:id="rId16"/>
    <p:sldId id="272" r:id="rId17"/>
    <p:sldId id="259" r:id="rId18"/>
    <p:sldId id="277" r:id="rId19"/>
    <p:sldId id="276" r:id="rId20"/>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9BCED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5" autoAdjust="0"/>
    <p:restoredTop sz="92636" autoAdjust="0"/>
  </p:normalViewPr>
  <p:slideViewPr>
    <p:cSldViewPr snapToGrid="0">
      <p:cViewPr>
        <p:scale>
          <a:sx n="60" d="100"/>
          <a:sy n="60" d="100"/>
        </p:scale>
        <p:origin x="632"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Clients</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doughnutChart>
        <c:varyColors val="1"/>
        <c:ser>
          <c:idx val="0"/>
          <c:order val="0"/>
          <c:tx>
            <c:strRef>
              <c:f>Лист1!$B$1</c:f>
              <c:strCache>
                <c:ptCount val="1"/>
                <c:pt idx="0">
                  <c:v>Клиенты</c:v>
                </c:pt>
              </c:strCache>
            </c:strRef>
          </c:tx>
          <c:dPt>
            <c:idx val="0"/>
            <c:bubble3D val="0"/>
            <c:spPr>
              <a:solidFill>
                <a:srgbClr val="009999"/>
              </a:solidFill>
              <a:ln w="19050">
                <a:solidFill>
                  <a:schemeClr val="lt1"/>
                </a:solidFill>
              </a:ln>
              <a:effectLst/>
            </c:spPr>
            <c:extLst>
              <c:ext xmlns:c16="http://schemas.microsoft.com/office/drawing/2014/chart" uri="{C3380CC4-5D6E-409C-BE32-E72D297353CC}">
                <c16:uniqueId val="{00000002-F555-4B87-ABD1-3F205276BE65}"/>
              </c:ext>
            </c:extLst>
          </c:dPt>
          <c:dPt>
            <c:idx val="1"/>
            <c:bubble3D val="0"/>
            <c:spPr>
              <a:solidFill>
                <a:srgbClr val="9BCED1"/>
              </a:solidFill>
              <a:ln w="19050">
                <a:solidFill>
                  <a:schemeClr val="lt1"/>
                </a:solidFill>
              </a:ln>
              <a:effectLst/>
            </c:spPr>
            <c:extLst>
              <c:ext xmlns:c16="http://schemas.microsoft.com/office/drawing/2014/chart" uri="{C3380CC4-5D6E-409C-BE32-E72D297353CC}">
                <c16:uniqueId val="{00000003-F555-4B87-ABD1-3F205276BE6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55-4B87-ABD1-3F205276BE6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55-4B87-ABD1-3F205276BE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Лист1!$A$2:$A$3</c:f>
              <c:strCache>
                <c:ptCount val="2"/>
                <c:pt idx="0">
                  <c:v>New</c:v>
                </c:pt>
                <c:pt idx="1">
                  <c:v>Old</c:v>
                </c:pt>
              </c:strCache>
            </c:strRef>
          </c:cat>
          <c:val>
            <c:numRef>
              <c:f>Лист1!$B$2:$B$3</c:f>
              <c:numCache>
                <c:formatCode>General</c:formatCode>
                <c:ptCount val="2"/>
                <c:pt idx="0">
                  <c:v>6</c:v>
                </c:pt>
                <c:pt idx="1">
                  <c:v>11</c:v>
                </c:pt>
              </c:numCache>
            </c:numRef>
          </c:val>
          <c:extLst>
            <c:ext xmlns:c16="http://schemas.microsoft.com/office/drawing/2014/chart" uri="{C3380CC4-5D6E-409C-BE32-E72D297353CC}">
              <c16:uniqueId val="{00000000-F555-4B87-ABD1-3F205276BE6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Projects</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doughnutChart>
        <c:varyColors val="1"/>
        <c:ser>
          <c:idx val="0"/>
          <c:order val="0"/>
          <c:tx>
            <c:strRef>
              <c:f>Лист1!$B$1</c:f>
              <c:strCache>
                <c:ptCount val="1"/>
                <c:pt idx="0">
                  <c:v>Проекты</c:v>
                </c:pt>
              </c:strCache>
            </c:strRef>
          </c:tx>
          <c:dPt>
            <c:idx val="0"/>
            <c:bubble3D val="0"/>
            <c:spPr>
              <a:solidFill>
                <a:srgbClr val="009999"/>
              </a:solidFill>
              <a:ln w="19050">
                <a:solidFill>
                  <a:schemeClr val="lt1"/>
                </a:solidFill>
              </a:ln>
              <a:effectLst/>
            </c:spPr>
            <c:extLst>
              <c:ext xmlns:c16="http://schemas.microsoft.com/office/drawing/2014/chart" uri="{C3380CC4-5D6E-409C-BE32-E72D297353CC}">
                <c16:uniqueId val="{00000001-87F9-4E66-A81C-D84CAEB406A5}"/>
              </c:ext>
            </c:extLst>
          </c:dPt>
          <c:dPt>
            <c:idx val="1"/>
            <c:bubble3D val="0"/>
            <c:spPr>
              <a:solidFill>
                <a:srgbClr val="9BCED1"/>
              </a:solidFill>
              <a:ln w="19050">
                <a:solidFill>
                  <a:schemeClr val="lt1"/>
                </a:solidFill>
              </a:ln>
              <a:effectLst/>
            </c:spPr>
            <c:extLst>
              <c:ext xmlns:c16="http://schemas.microsoft.com/office/drawing/2014/chart" uri="{C3380CC4-5D6E-409C-BE32-E72D297353CC}">
                <c16:uniqueId val="{00000003-87F9-4E66-A81C-D84CAEB406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8-87F9-4E66-A81C-D84CAEB406A5}"/>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6-87F9-4E66-A81C-D84CAEB406A5}"/>
              </c:ext>
            </c:extLst>
          </c:dPt>
          <c:dPt>
            <c:idx val="4"/>
            <c:bubble3D val="0"/>
            <c:spPr>
              <a:solidFill>
                <a:srgbClr val="006666"/>
              </a:solidFill>
              <a:ln w="19050">
                <a:solidFill>
                  <a:schemeClr val="lt1"/>
                </a:solidFill>
              </a:ln>
              <a:effectLst/>
            </c:spPr>
            <c:extLst>
              <c:ext xmlns:c16="http://schemas.microsoft.com/office/drawing/2014/chart" uri="{C3380CC4-5D6E-409C-BE32-E72D297353CC}">
                <c16:uniqueId val="{00000007-87F9-4E66-A81C-D84CAEB406A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F9-4E66-A81C-D84CAEB406A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F9-4E66-A81C-D84CAEB406A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F9-4E66-A81C-D84CAEB406A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F9-4E66-A81C-D84CAEB406A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F9-4E66-A81C-D84CAEB406A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Лист1!$A$2:$A$6</c:f>
              <c:strCache>
                <c:ptCount val="5"/>
                <c:pt idx="0">
                  <c:v>Business owners consulting</c:v>
                </c:pt>
                <c:pt idx="1">
                  <c:v>Change management</c:v>
                </c:pt>
                <c:pt idx="2">
                  <c:v>Strategy and business planning</c:v>
                </c:pt>
                <c:pt idx="3">
                  <c:v>Recruitment and HR work</c:v>
                </c:pt>
                <c:pt idx="4">
                  <c:v>Other</c:v>
                </c:pt>
              </c:strCache>
            </c:strRef>
          </c:cat>
          <c:val>
            <c:numRef>
              <c:f>Лист1!$B$2:$B$6</c:f>
              <c:numCache>
                <c:formatCode>0%</c:formatCode>
                <c:ptCount val="5"/>
                <c:pt idx="0">
                  <c:v>0.21</c:v>
                </c:pt>
                <c:pt idx="1">
                  <c:v>0.12</c:v>
                </c:pt>
                <c:pt idx="2">
                  <c:v>0.25</c:v>
                </c:pt>
                <c:pt idx="3">
                  <c:v>0.21</c:v>
                </c:pt>
                <c:pt idx="4">
                  <c:v>0.21</c:v>
                </c:pt>
              </c:numCache>
            </c:numRef>
          </c:val>
          <c:extLst>
            <c:ext xmlns:c16="http://schemas.microsoft.com/office/drawing/2014/chart" uri="{C3380CC4-5D6E-409C-BE32-E72D297353CC}">
              <c16:uniqueId val="{00000004-87F9-4E66-A81C-D84CAEB406A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Requests</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doughnutChart>
        <c:varyColors val="1"/>
        <c:ser>
          <c:idx val="0"/>
          <c:order val="0"/>
          <c:tx>
            <c:strRef>
              <c:f>Лист1!$B$1</c:f>
              <c:strCache>
                <c:ptCount val="1"/>
                <c:pt idx="0">
                  <c:v>Requests</c:v>
                </c:pt>
              </c:strCache>
            </c:strRef>
          </c:tx>
          <c:dPt>
            <c:idx val="0"/>
            <c:bubble3D val="0"/>
            <c:spPr>
              <a:solidFill>
                <a:srgbClr val="009999"/>
              </a:solidFill>
              <a:ln w="19050">
                <a:solidFill>
                  <a:schemeClr val="lt1"/>
                </a:solidFill>
              </a:ln>
              <a:effectLst/>
            </c:spPr>
            <c:extLst>
              <c:ext xmlns:c16="http://schemas.microsoft.com/office/drawing/2014/chart" uri="{C3380CC4-5D6E-409C-BE32-E72D297353CC}">
                <c16:uniqueId val="{00000001-80D4-4560-83FE-222A8B3BBCA8}"/>
              </c:ext>
            </c:extLst>
          </c:dPt>
          <c:dPt>
            <c:idx val="1"/>
            <c:bubble3D val="0"/>
            <c:spPr>
              <a:solidFill>
                <a:srgbClr val="9BCED1"/>
              </a:solidFill>
              <a:ln w="19050">
                <a:solidFill>
                  <a:schemeClr val="lt1"/>
                </a:solidFill>
              </a:ln>
              <a:effectLst/>
            </c:spPr>
            <c:extLst>
              <c:ext xmlns:c16="http://schemas.microsoft.com/office/drawing/2014/chart" uri="{C3380CC4-5D6E-409C-BE32-E72D297353CC}">
                <c16:uniqueId val="{00000003-80D4-4560-83FE-222A8B3BBCA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D4-4560-83FE-222A8B3BBCA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D4-4560-83FE-222A8B3BBC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Лист1!$A$2:$A$3</c:f>
              <c:strCache>
                <c:ptCount val="2"/>
                <c:pt idx="0">
                  <c:v>New clients</c:v>
                </c:pt>
                <c:pt idx="1">
                  <c:v>Old clients</c:v>
                </c:pt>
              </c:strCache>
            </c:strRef>
          </c:cat>
          <c:val>
            <c:numRef>
              <c:f>Лист1!$B$2:$B$3</c:f>
              <c:numCache>
                <c:formatCode>0%</c:formatCode>
                <c:ptCount val="2"/>
                <c:pt idx="0">
                  <c:v>0.69</c:v>
                </c:pt>
                <c:pt idx="1">
                  <c:v>0.31</c:v>
                </c:pt>
              </c:numCache>
            </c:numRef>
          </c:val>
          <c:extLst>
            <c:ext xmlns:c16="http://schemas.microsoft.com/office/drawing/2014/chart" uri="{C3380CC4-5D6E-409C-BE32-E72D297353CC}">
              <c16:uniqueId val="{00000004-80D4-4560-83FE-222A8B3BBCA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NeuzCyr"/>
                <a:ea typeface="+mn-ea"/>
                <a:cs typeface="+mn-cs"/>
              </a:defRPr>
            </a:pPr>
            <a:r>
              <a:rPr lang="en-US" sz="1200" b="1" dirty="0"/>
              <a:t>Business: Will the familiar picture of the world change once the pandemic is over?</a:t>
            </a:r>
            <a:endParaRPr lang="ru-RU" sz="1200" b="1" dirty="0"/>
          </a:p>
        </c:rich>
      </c:tx>
      <c:layout>
        <c:manualLayout>
          <c:xMode val="edge"/>
          <c:yMode val="edge"/>
          <c:x val="0.10212471430914875"/>
          <c:y val="4.51169973846997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NeuzCyr"/>
              <a:ea typeface="+mn-ea"/>
              <a:cs typeface="+mn-cs"/>
            </a:defRPr>
          </a:pPr>
          <a:endParaRPr lang="ru-RU"/>
        </a:p>
      </c:txPr>
    </c:title>
    <c:autoTitleDeleted val="0"/>
    <c:plotArea>
      <c:layout/>
      <c:doughnutChart>
        <c:varyColors val="1"/>
        <c:ser>
          <c:idx val="0"/>
          <c:order val="0"/>
          <c:tx>
            <c:strRef>
              <c:f>Лист1!$B$1</c:f>
              <c:strCache>
                <c:ptCount val="1"/>
                <c:pt idx="0">
                  <c:v>Business: Will the familiar picture of the world change after the pandemic ends?</c:v>
                </c:pt>
              </c:strCache>
            </c:strRef>
          </c:tx>
          <c:dPt>
            <c:idx val="0"/>
            <c:bubble3D val="0"/>
            <c:spPr>
              <a:solidFill>
                <a:srgbClr val="4A9CA0"/>
              </a:solidFill>
              <a:ln w="19050">
                <a:solidFill>
                  <a:schemeClr val="lt1"/>
                </a:solidFill>
              </a:ln>
              <a:effectLst/>
            </c:spPr>
            <c:extLst>
              <c:ext xmlns:c16="http://schemas.microsoft.com/office/drawing/2014/chart" uri="{C3380CC4-5D6E-409C-BE32-E72D297353CC}">
                <c16:uniqueId val="{00000001-5862-4CCD-B1C1-DD665CA8C69D}"/>
              </c:ext>
            </c:extLst>
          </c:dPt>
          <c:dPt>
            <c:idx val="1"/>
            <c:bubble3D val="0"/>
            <c:spPr>
              <a:solidFill>
                <a:srgbClr val="33CCCC"/>
              </a:solidFill>
              <a:ln w="19050">
                <a:solidFill>
                  <a:schemeClr val="lt1"/>
                </a:solidFill>
              </a:ln>
              <a:effectLst/>
            </c:spPr>
            <c:extLst>
              <c:ext xmlns:c16="http://schemas.microsoft.com/office/drawing/2014/chart" uri="{C3380CC4-5D6E-409C-BE32-E72D297353CC}">
                <c16:uniqueId val="{00000003-5862-4CCD-B1C1-DD665CA8C69D}"/>
              </c:ext>
            </c:extLst>
          </c:dPt>
          <c:dPt>
            <c:idx val="2"/>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5-5862-4CCD-B1C1-DD665CA8C69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NeuzCyr"/>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Yes</c:v>
                </c:pt>
                <c:pt idx="1">
                  <c:v>No</c:v>
                </c:pt>
                <c:pt idx="2">
                  <c:v>Hard to answer</c:v>
                </c:pt>
              </c:strCache>
            </c:strRef>
          </c:cat>
          <c:val>
            <c:numRef>
              <c:f>Лист1!$B$2:$B$4</c:f>
              <c:numCache>
                <c:formatCode>0%</c:formatCode>
                <c:ptCount val="3"/>
                <c:pt idx="0">
                  <c:v>0.68</c:v>
                </c:pt>
                <c:pt idx="1">
                  <c:v>0.22</c:v>
                </c:pt>
                <c:pt idx="2">
                  <c:v>0.1</c:v>
                </c:pt>
              </c:numCache>
            </c:numRef>
          </c:val>
          <c:extLst>
            <c:ext xmlns:c16="http://schemas.microsoft.com/office/drawing/2014/chart" uri="{C3380CC4-5D6E-409C-BE32-E72D297353CC}">
              <c16:uniqueId val="{00000006-5862-4CCD-B1C1-DD665CA8C69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uzCyr"/>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uzCy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NeuzCyr"/>
                <a:ea typeface="+mn-ea"/>
                <a:cs typeface="+mn-cs"/>
              </a:defRPr>
            </a:pPr>
            <a:r>
              <a:rPr lang="en-US" sz="1200" b="1" dirty="0"/>
              <a:t>Consultants: Will the familiar picture of the world change once the pandemic is over?</a:t>
            </a:r>
            <a:endParaRPr lang="ru-RU" sz="1200" b="1"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NeuzCyr"/>
              <a:ea typeface="+mn-ea"/>
              <a:cs typeface="+mn-cs"/>
            </a:defRPr>
          </a:pPr>
          <a:endParaRPr lang="ru-RU"/>
        </a:p>
      </c:txPr>
    </c:title>
    <c:autoTitleDeleted val="0"/>
    <c:plotArea>
      <c:layout/>
      <c:doughnutChart>
        <c:varyColors val="1"/>
        <c:ser>
          <c:idx val="0"/>
          <c:order val="0"/>
          <c:tx>
            <c:strRef>
              <c:f>Лист1!$B$1</c:f>
              <c:strCache>
                <c:ptCount val="1"/>
                <c:pt idx="0">
                  <c:v>Консультанты: Изменится ли привычная картина мира после окончания пандемии?</c:v>
                </c:pt>
              </c:strCache>
            </c:strRef>
          </c:tx>
          <c:dPt>
            <c:idx val="0"/>
            <c:bubble3D val="0"/>
            <c:spPr>
              <a:solidFill>
                <a:srgbClr val="4A9CA0"/>
              </a:solidFill>
              <a:ln w="19050">
                <a:solidFill>
                  <a:schemeClr val="lt1"/>
                </a:solidFill>
              </a:ln>
              <a:effectLst/>
            </c:spPr>
            <c:extLst>
              <c:ext xmlns:c16="http://schemas.microsoft.com/office/drawing/2014/chart" uri="{C3380CC4-5D6E-409C-BE32-E72D297353CC}">
                <c16:uniqueId val="{00000001-E28C-4736-ACA6-6D47D78B2D1C}"/>
              </c:ext>
            </c:extLst>
          </c:dPt>
          <c:dPt>
            <c:idx val="1"/>
            <c:bubble3D val="0"/>
            <c:spPr>
              <a:solidFill>
                <a:srgbClr val="33CCCC"/>
              </a:solidFill>
              <a:ln w="19050">
                <a:solidFill>
                  <a:schemeClr val="lt1"/>
                </a:solidFill>
              </a:ln>
              <a:effectLst/>
            </c:spPr>
            <c:extLst>
              <c:ext xmlns:c16="http://schemas.microsoft.com/office/drawing/2014/chart" uri="{C3380CC4-5D6E-409C-BE32-E72D297353CC}">
                <c16:uniqueId val="{00000003-E28C-4736-ACA6-6D47D78B2D1C}"/>
              </c:ext>
            </c:extLst>
          </c:dPt>
          <c:dPt>
            <c:idx val="2"/>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5-E28C-4736-ACA6-6D47D78B2D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NeuzCyr"/>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Yes</c:v>
                </c:pt>
                <c:pt idx="1">
                  <c:v>No</c:v>
                </c:pt>
                <c:pt idx="2">
                  <c:v>Hard to answer</c:v>
                </c:pt>
              </c:strCache>
            </c:strRef>
          </c:cat>
          <c:val>
            <c:numRef>
              <c:f>Лист1!$B$2:$B$4</c:f>
              <c:numCache>
                <c:formatCode>0%</c:formatCode>
                <c:ptCount val="3"/>
                <c:pt idx="0">
                  <c:v>0.69</c:v>
                </c:pt>
                <c:pt idx="1">
                  <c:v>0.2</c:v>
                </c:pt>
                <c:pt idx="2">
                  <c:v>0.11</c:v>
                </c:pt>
              </c:numCache>
            </c:numRef>
          </c:val>
          <c:extLst>
            <c:ext xmlns:c16="http://schemas.microsoft.com/office/drawing/2014/chart" uri="{C3380CC4-5D6E-409C-BE32-E72D297353CC}">
              <c16:uniqueId val="{00000006-E28C-4736-ACA6-6D47D78B2D1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uzCyr"/>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uzCy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9BC42-A3B7-444C-B9F3-33B414247FC2}" type="datetimeFigureOut">
              <a:rPr lang="ru-RU" smtClean="0"/>
              <a:t>09.03.2021</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D3FE2-1AB7-480C-9887-C80427E7F273}" type="slidenum">
              <a:rPr lang="ru-RU" smtClean="0"/>
              <a:t>‹#›</a:t>
            </a:fld>
            <a:endParaRPr lang="ru-RU"/>
          </a:p>
        </p:txBody>
      </p:sp>
    </p:spTree>
    <p:extLst>
      <p:ext uri="{BB962C8B-B14F-4D97-AF65-F5344CB8AC3E}">
        <p14:creationId xmlns:p14="http://schemas.microsoft.com/office/powerpoint/2010/main" val="131880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02D3FE2-1AB7-480C-9887-C80427E7F273}" type="slidenum">
              <a:rPr lang="ru-RU" smtClean="0"/>
              <a:t>1</a:t>
            </a:fld>
            <a:endParaRPr lang="ru-RU"/>
          </a:p>
        </p:txBody>
      </p:sp>
    </p:spTree>
    <p:extLst>
      <p:ext uri="{BB962C8B-B14F-4D97-AF65-F5344CB8AC3E}">
        <p14:creationId xmlns:p14="http://schemas.microsoft.com/office/powerpoint/2010/main" val="214603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D1CDFCB-DC66-43C5-911A-5B77B25CAA03}" type="datetime1">
              <a:rPr lang="ru-RU" smtClean="0"/>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267119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B1B6B89-77AE-4780-9C2B-6E9C53B49D20}" type="datetime1">
              <a:rPr lang="ru-RU" smtClean="0"/>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188513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760442" y="365125"/>
            <a:ext cx="173484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53344" y="365125"/>
            <a:ext cx="5083274"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CDB7B56-02C3-47B9-B82B-59EE90FD0463}" type="datetime1">
              <a:rPr lang="ru-RU" smtClean="0"/>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99582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C7635F6-CCBF-4403-A257-01B1F298136B}" type="datetime1">
              <a:rPr lang="ru-RU" smtClean="0"/>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47232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78" y="1709739"/>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3D67A7E-4FAD-434D-BF80-F06B778D13EB}" type="datetime1">
              <a:rPr lang="ru-RU" smtClean="0"/>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75382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53343" y="1825625"/>
            <a:ext cx="3409057"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086226" y="1825625"/>
            <a:ext cx="3409057"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1102A74-AF8D-44FD-99E6-79F510DADEBF}" type="datetime1">
              <a:rPr lang="ru-RU" smtClean="0"/>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216019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365126"/>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C9512F4-AA30-4764-88B4-9FC7E04BFD86}" type="datetime1">
              <a:rPr lang="ru-RU" smtClean="0"/>
              <a:t>09.03.2021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3563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379ADB8-6406-45E6-B51C-9F60712437E4}" type="datetime1">
              <a:rPr lang="ru-RU" smtClean="0"/>
              <a:t>09.03.2021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248839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1B8033-55CB-44C8-8966-9574F9F4498A}" type="datetime1">
              <a:rPr lang="ru-RU" smtClean="0"/>
              <a:t>09.03.2021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243570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E989883-E043-4622-836B-D10781791A02}" type="datetime1">
              <a:rPr lang="ru-RU" smtClean="0"/>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353821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85C7EF-7ED9-4E5F-940F-A62BC1FDEE59}" type="datetime1">
              <a:rPr lang="ru-RU" smtClean="0"/>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36E2C8-18B6-4FF3-855C-61CF6C5D3279}" type="slidenum">
              <a:rPr lang="ru-RU" smtClean="0"/>
              <a:t>‹#›</a:t>
            </a:fld>
            <a:endParaRPr lang="ru-RU"/>
          </a:p>
        </p:txBody>
      </p:sp>
    </p:spTree>
    <p:extLst>
      <p:ext uri="{BB962C8B-B14F-4D97-AF65-F5344CB8AC3E}">
        <p14:creationId xmlns:p14="http://schemas.microsoft.com/office/powerpoint/2010/main" val="92654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B6C01-EACE-4990-B904-03F633667FB1}" type="datetime1">
              <a:rPr lang="ru-RU" smtClean="0"/>
              <a:t>09.03.2021</a:t>
            </a:fld>
            <a:endParaRPr lang="ru-RU"/>
          </a:p>
        </p:txBody>
      </p:sp>
      <p:sp>
        <p:nvSpPr>
          <p:cNvPr id="5" name="Нижний колонтитул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6E2C8-18B6-4FF3-855C-61CF6C5D3279}" type="slidenum">
              <a:rPr lang="ru-RU" smtClean="0"/>
              <a:t>‹#›</a:t>
            </a:fld>
            <a:endParaRPr lang="ru-RU"/>
          </a:p>
        </p:txBody>
      </p:sp>
    </p:spTree>
    <p:extLst>
      <p:ext uri="{BB962C8B-B14F-4D97-AF65-F5344CB8AC3E}">
        <p14:creationId xmlns:p14="http://schemas.microsoft.com/office/powerpoint/2010/main" val="253932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906000" cy="6858000"/>
          </a:xfrm>
          <a:prstGeom prst="rect">
            <a:avLst/>
          </a:prstGeom>
          <a:solidFill>
            <a:srgbClr val="9BC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Subtitle 4"/>
          <p:cNvSpPr>
            <a:spLocks noGrp="1"/>
          </p:cNvSpPr>
          <p:nvPr/>
        </p:nvSpPr>
        <p:spPr bwMode="auto">
          <a:xfrm>
            <a:off x="4980957" y="3082423"/>
            <a:ext cx="4428944" cy="2581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Clr>
                <a:schemeClr val="accent2"/>
              </a:buClr>
              <a:buFont typeface="Arial" charset="0"/>
              <a:buNone/>
              <a:defRPr sz="2400" b="1" kern="1200">
                <a:solidFill>
                  <a:schemeClr val="accent2"/>
                </a:solidFill>
                <a:effectLst/>
                <a:latin typeface="+mn-lt"/>
                <a:ea typeface="+mn-ea"/>
                <a:cs typeface="+mn-cs"/>
              </a:defRPr>
            </a:lvl1pPr>
            <a:lvl2pPr marL="457200" indent="0" algn="ctr" rtl="0" eaLnBrk="0" fontAlgn="base" hangingPunct="0">
              <a:lnSpc>
                <a:spcPct val="90000"/>
              </a:lnSpc>
              <a:spcBef>
                <a:spcPts val="500"/>
              </a:spcBef>
              <a:spcAft>
                <a:spcPct val="0"/>
              </a:spcAft>
              <a:buClr>
                <a:schemeClr val="accent2"/>
              </a:buClr>
              <a:buFont typeface="Arial" charset="0"/>
              <a:buNone/>
              <a:defRPr sz="2000" kern="1200">
                <a:solidFill>
                  <a:srgbClr val="525252"/>
                </a:solidFill>
                <a:latin typeface="+mn-lt"/>
                <a:ea typeface="+mn-ea"/>
                <a:cs typeface="+mn-cs"/>
              </a:defRPr>
            </a:lvl2pPr>
            <a:lvl3pPr marL="914400" indent="0" algn="ctr" rtl="0" eaLnBrk="0" fontAlgn="base" hangingPunct="0">
              <a:lnSpc>
                <a:spcPct val="90000"/>
              </a:lnSpc>
              <a:spcBef>
                <a:spcPts val="500"/>
              </a:spcBef>
              <a:spcAft>
                <a:spcPct val="0"/>
              </a:spcAft>
              <a:buClr>
                <a:schemeClr val="accent2"/>
              </a:buClr>
              <a:buFont typeface="Arial" charset="0"/>
              <a:buNone/>
              <a:defRPr sz="1800" kern="1200">
                <a:solidFill>
                  <a:srgbClr val="525252"/>
                </a:solidFill>
                <a:latin typeface="+mn-lt"/>
                <a:ea typeface="+mn-ea"/>
                <a:cs typeface="+mn-cs"/>
              </a:defRPr>
            </a:lvl3pPr>
            <a:lvl4pPr marL="1371600" indent="0" algn="ctr" rtl="0" eaLnBrk="0" fontAlgn="base" hangingPunct="0">
              <a:lnSpc>
                <a:spcPct val="90000"/>
              </a:lnSpc>
              <a:spcBef>
                <a:spcPts val="500"/>
              </a:spcBef>
              <a:spcAft>
                <a:spcPct val="0"/>
              </a:spcAft>
              <a:buClr>
                <a:schemeClr val="accent2"/>
              </a:buClr>
              <a:buFont typeface="Arial" charset="0"/>
              <a:buNone/>
              <a:defRPr sz="1600" kern="1200">
                <a:solidFill>
                  <a:srgbClr val="525252"/>
                </a:solidFill>
                <a:latin typeface="+mn-lt"/>
                <a:ea typeface="+mn-ea"/>
                <a:cs typeface="+mn-cs"/>
              </a:defRPr>
            </a:lvl4pPr>
            <a:lvl5pPr marL="1828800" indent="0" algn="ctr" rtl="0" eaLnBrk="0" fontAlgn="base" hangingPunct="0">
              <a:lnSpc>
                <a:spcPct val="90000"/>
              </a:lnSpc>
              <a:spcBef>
                <a:spcPts val="500"/>
              </a:spcBef>
              <a:spcAft>
                <a:spcPct val="0"/>
              </a:spcAft>
              <a:buClr>
                <a:schemeClr val="accent2"/>
              </a:buClr>
              <a:buFont typeface="Arial" charset="0"/>
              <a:buNone/>
              <a:defRPr sz="1600" kern="1200">
                <a:solidFill>
                  <a:srgbClr val="52525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buFont typeface="Arial" panose="020B0604020202020204" pitchFamily="34" charset="0"/>
              <a:buNone/>
              <a:defRPr/>
            </a:pPr>
            <a:r>
              <a:rPr lang="en-US" altLang="ru-RU" sz="13800" dirty="0">
                <a:solidFill>
                  <a:schemeClr val="bg1">
                    <a:lumMod val="95000"/>
                  </a:schemeClr>
                </a:solidFill>
                <a:latin typeface="+mj-lt"/>
              </a:rPr>
              <a:t>20</a:t>
            </a:r>
            <a:r>
              <a:rPr lang="en-US" altLang="ru-RU" sz="13800" dirty="0">
                <a:solidFill>
                  <a:schemeClr val="bg1">
                    <a:lumMod val="50000"/>
                  </a:schemeClr>
                </a:solidFill>
                <a:latin typeface="+mj-lt"/>
              </a:rPr>
              <a:t>20</a:t>
            </a:r>
            <a:endParaRPr lang="ru-RU" altLang="ru-RU" sz="13800" dirty="0">
              <a:solidFill>
                <a:schemeClr val="bg1">
                  <a:lumMod val="50000"/>
                </a:schemeClr>
              </a:solidFill>
              <a:latin typeface="+mj-lt"/>
            </a:endParaRPr>
          </a:p>
          <a:p>
            <a:pPr eaLnBrk="1" hangingPunct="1">
              <a:lnSpc>
                <a:spcPct val="100000"/>
              </a:lnSpc>
              <a:spcBef>
                <a:spcPts val="600"/>
              </a:spcBef>
              <a:buFont typeface="Arial" panose="020B0604020202020204" pitchFamily="34" charset="0"/>
              <a:buNone/>
              <a:defRPr/>
            </a:pPr>
            <a:endParaRPr lang="ru-RU" altLang="ru-RU" sz="7200" dirty="0">
              <a:solidFill>
                <a:schemeClr val="bg1">
                  <a:lumMod val="95000"/>
                </a:schemeClr>
              </a:solidFill>
              <a:latin typeface="+mj-lt"/>
            </a:endParaRPr>
          </a:p>
        </p:txBody>
      </p:sp>
      <p:grpSp>
        <p:nvGrpSpPr>
          <p:cNvPr id="2" name="Группа 1">
            <a:extLst>
              <a:ext uri="{FF2B5EF4-FFF2-40B4-BE49-F238E27FC236}">
                <a16:creationId xmlns:a16="http://schemas.microsoft.com/office/drawing/2014/main" id="{36C56B58-67E9-48F3-9115-ACD4B22DA1D9}"/>
              </a:ext>
            </a:extLst>
          </p:cNvPr>
          <p:cNvGrpSpPr/>
          <p:nvPr/>
        </p:nvGrpSpPr>
        <p:grpSpPr>
          <a:xfrm>
            <a:off x="404013" y="810718"/>
            <a:ext cx="4007774" cy="5236563"/>
            <a:chOff x="393195" y="500722"/>
            <a:chExt cx="4007774" cy="5236563"/>
          </a:xfrm>
        </p:grpSpPr>
        <p:pic>
          <p:nvPicPr>
            <p:cNvPr id="17" name="Рисунок 16">
              <a:extLst>
                <a:ext uri="{FF2B5EF4-FFF2-40B4-BE49-F238E27FC236}">
                  <a16:creationId xmlns:a16="http://schemas.microsoft.com/office/drawing/2014/main" id="{9CFEEFD7-D9FA-4147-A266-710F644E71E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l="20769" r="19981"/>
            <a:stretch/>
          </p:blipFill>
          <p:spPr>
            <a:xfrm>
              <a:off x="393195" y="500722"/>
              <a:ext cx="1988138" cy="1745521"/>
            </a:xfrm>
            <a:prstGeom prst="rect">
              <a:avLst/>
            </a:prstGeom>
          </p:spPr>
        </p:pic>
        <p:pic>
          <p:nvPicPr>
            <p:cNvPr id="13" name="Рисунок 12">
              <a:extLst>
                <a:ext uri="{FF2B5EF4-FFF2-40B4-BE49-F238E27FC236}">
                  <a16:creationId xmlns:a16="http://schemas.microsoft.com/office/drawing/2014/main" id="{A968815F-DCA3-4117-B6F7-64260EE33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038" y="2246243"/>
              <a:ext cx="1978277" cy="1745521"/>
            </a:xfrm>
            <a:prstGeom prst="rect">
              <a:avLst/>
            </a:prstGeom>
          </p:spPr>
        </p:pic>
        <p:pic>
          <p:nvPicPr>
            <p:cNvPr id="8" name="Picture 6">
              <a:extLst>
                <a:ext uri="{FF2B5EF4-FFF2-40B4-BE49-F238E27FC236}">
                  <a16:creationId xmlns:a16="http://schemas.microsoft.com/office/drawing/2014/main" id="{A04E4C64-85DE-483E-91FE-777B148C06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36" r="17136"/>
            <a:stretch/>
          </p:blipFill>
          <p:spPr bwMode="auto">
            <a:xfrm>
              <a:off x="2377315" y="500722"/>
              <a:ext cx="2023654" cy="176692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A4F1996-3DAE-43C4-A0CF-2EBF6718313E}"/>
                </a:ext>
              </a:extLst>
            </p:cNvPr>
            <p:cNvPicPr/>
            <p:nvPr/>
          </p:nvPicPr>
          <p:blipFill rotWithShape="1">
            <a:blip r:embed="rId7" cstate="print">
              <a:extLst>
                <a:ext uri="{28A0092B-C50C-407E-A947-70E740481C1C}">
                  <a14:useLocalDpi xmlns:a14="http://schemas.microsoft.com/office/drawing/2010/main" val="0"/>
                </a:ext>
              </a:extLst>
            </a:blip>
            <a:srcRect l="20559" r="16471"/>
            <a:stretch/>
          </p:blipFill>
          <p:spPr bwMode="auto">
            <a:xfrm>
              <a:off x="2387176" y="3970359"/>
              <a:ext cx="2013793" cy="1766926"/>
            </a:xfrm>
            <a:prstGeom prst="rect">
              <a:avLst/>
            </a:prstGeom>
            <a:noFill/>
            <a:ln>
              <a:noFill/>
            </a:ln>
          </p:spPr>
        </p:pic>
        <p:pic>
          <p:nvPicPr>
            <p:cNvPr id="15" name="Picture 2">
              <a:extLst>
                <a:ext uri="{FF2B5EF4-FFF2-40B4-BE49-F238E27FC236}">
                  <a16:creationId xmlns:a16="http://schemas.microsoft.com/office/drawing/2014/main" id="{B12148C5-9016-4FD3-9B37-DC14C4DAF1A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9401" r="24339"/>
            <a:stretch/>
          </p:blipFill>
          <p:spPr bwMode="auto">
            <a:xfrm>
              <a:off x="393195" y="3970359"/>
              <a:ext cx="1988138" cy="1766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852F2B59-0B37-4ED0-9C4B-074FDDAD2D4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848" t="4488" b="6694"/>
            <a:stretch/>
          </p:blipFill>
          <p:spPr bwMode="auto">
            <a:xfrm>
              <a:off x="2377315" y="2246242"/>
              <a:ext cx="2023654" cy="172411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Рисунок 3" descr="Изображение выглядит как текст, знак&#10;&#10;Автоматически созданное описание">
            <a:extLst>
              <a:ext uri="{FF2B5EF4-FFF2-40B4-BE49-F238E27FC236}">
                <a16:creationId xmlns:a16="http://schemas.microsoft.com/office/drawing/2014/main" id="{FAD47D27-B881-405C-9F92-EF253D450AD0}"/>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198823" y="1858476"/>
            <a:ext cx="1993212" cy="964457"/>
          </a:xfrm>
          <a:prstGeom prst="rect">
            <a:avLst/>
          </a:prstGeom>
        </p:spPr>
      </p:pic>
    </p:spTree>
    <p:extLst>
      <p:ext uri="{BB962C8B-B14F-4D97-AF65-F5344CB8AC3E}">
        <p14:creationId xmlns:p14="http://schemas.microsoft.com/office/powerpoint/2010/main" val="246582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19437" y="1268350"/>
            <a:ext cx="6603683" cy="4351338"/>
          </a:xfrm>
        </p:spPr>
        <p:txBody>
          <a:bodyPr>
            <a:noAutofit/>
          </a:bodyPr>
          <a:lstStyle/>
          <a:p>
            <a:pPr>
              <a:buFont typeface="Wingdings" panose="05000000000000000000" pitchFamily="2" charset="2"/>
              <a:buChar char="§"/>
            </a:pPr>
            <a:r>
              <a:rPr lang="en-US" sz="1800" dirty="0"/>
              <a:t>We published all six issues of our newsletter. We published them online and printed copies to present to everyone who comes to our office.</a:t>
            </a:r>
          </a:p>
          <a:p>
            <a:pPr>
              <a:buFont typeface="Wingdings" panose="05000000000000000000" pitchFamily="2" charset="2"/>
              <a:buChar char="§"/>
            </a:pPr>
            <a:r>
              <a:rPr lang="en-US" sz="1800" dirty="0"/>
              <a:t>For obvious reasons, our online readership has increased – it comes to 3,000 people now.</a:t>
            </a:r>
          </a:p>
          <a:p>
            <a:pPr>
              <a:buFont typeface="Wingdings" panose="05000000000000000000" pitchFamily="2" charset="2"/>
              <a:buChar char="§"/>
            </a:pPr>
            <a:r>
              <a:rPr lang="en-US" sz="1800" dirty="0"/>
              <a:t>The April issue of our newsletter was the most read in 2020.</a:t>
            </a:r>
          </a:p>
          <a:p>
            <a:pPr>
              <a:buFont typeface="Wingdings" panose="05000000000000000000" pitchFamily="2" charset="2"/>
              <a:buChar char="§"/>
            </a:pPr>
            <a:r>
              <a:rPr lang="en-US" sz="1800" dirty="0"/>
              <a:t>Our readers like not only the fresh issues (the first most visited page), but also the "World Tips" column that we publish on our publication's website. </a:t>
            </a:r>
          </a:p>
          <a:p>
            <a:pPr>
              <a:buFont typeface="Wingdings" panose="05000000000000000000" pitchFamily="2" charset="2"/>
              <a:buChar char="§"/>
            </a:pPr>
            <a:r>
              <a:rPr lang="en-US" sz="1800" dirty="0"/>
              <a:t>We have begun preparations to celebrate the 20 </a:t>
            </a:r>
            <a:r>
              <a:rPr lang="en-US" sz="1800" dirty="0" err="1"/>
              <a:t>th</a:t>
            </a:r>
            <a:r>
              <a:rPr lang="en-US" sz="1800" dirty="0"/>
              <a:t> anniversary of the edition. Congratulations are welcome! </a:t>
            </a:r>
            <a:endParaRPr lang="ru-RU" sz="1800" dirty="0"/>
          </a:p>
          <a:p>
            <a:pPr>
              <a:buFont typeface="Wingdings" panose="05000000000000000000" pitchFamily="2" charset="2"/>
              <a:buChar char="§"/>
            </a:pP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10</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Business Life</a:t>
            </a:r>
            <a:endParaRPr lang="ru-RU" sz="24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64" y="974954"/>
            <a:ext cx="2331395" cy="4659974"/>
          </a:xfrm>
          <a:prstGeom prst="flowChartAlternateProcess">
            <a:avLst/>
          </a:prstGeom>
        </p:spPr>
      </p:pic>
      <p:pic>
        <p:nvPicPr>
          <p:cNvPr id="7" name="Рисунок 6">
            <a:extLst>
              <a:ext uri="{FF2B5EF4-FFF2-40B4-BE49-F238E27FC236}">
                <a16:creationId xmlns:a16="http://schemas.microsoft.com/office/drawing/2014/main" id="{506D5EC2-00D9-4F0D-8157-23D83A1B9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314020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9159" y="1520135"/>
            <a:ext cx="4535804" cy="4351338"/>
          </a:xfrm>
        </p:spPr>
        <p:txBody>
          <a:bodyPr>
            <a:normAutofit/>
          </a:bodyPr>
          <a:lstStyle/>
          <a:p>
            <a:pPr marL="0" indent="0">
              <a:buNone/>
            </a:pPr>
            <a:r>
              <a:rPr lang="en-US" sz="1800" dirty="0"/>
              <a:t>At the end of March, STEP launched a new project: the online publication TRANSFORMATION TIMES: ONGOING CHRONICLES. New issues are published more frequently than our newsletter - once every 2 weeks. </a:t>
            </a:r>
          </a:p>
          <a:p>
            <a:pPr marL="0" indent="0">
              <a:buNone/>
            </a:pPr>
            <a:r>
              <a:rPr lang="en-US" sz="1800" dirty="0"/>
              <a:t>Here we spoke about things that are going on in Russian business, in the world, and shared global advice.</a:t>
            </a:r>
          </a:p>
          <a:p>
            <a:pPr marL="0" indent="0">
              <a:buNone/>
            </a:pPr>
            <a:r>
              <a:rPr lang="en-US" sz="1800" dirty="0"/>
              <a:t>We prepared and sent out 20 issues. </a:t>
            </a:r>
          </a:p>
          <a:p>
            <a:pPr marL="0" indent="0">
              <a:buNone/>
            </a:pPr>
            <a:r>
              <a:rPr lang="en-US" sz="1800" dirty="0"/>
              <a:t>Our May issue turned out to be the most read.</a:t>
            </a:r>
          </a:p>
          <a:p>
            <a:pPr marL="0" indent="0">
              <a:buNone/>
            </a:pPr>
            <a:r>
              <a:rPr lang="en-US" sz="1800" dirty="0"/>
              <a:t>Throughout the year, we received positive feedback on our newsletter. It inspired many people not to give up and go on!</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11</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4" y="104342"/>
            <a:ext cx="7779695"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TRANSFORMATION TIMES: ONGOING CHRONICLES</a:t>
            </a:r>
            <a:endParaRPr lang="ru-RU" sz="2400" b="1"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 y="377704"/>
            <a:ext cx="3596640" cy="359664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650" y="3788673"/>
            <a:ext cx="2932803" cy="2932803"/>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9536" y="2133728"/>
            <a:ext cx="2980318" cy="2980318"/>
          </a:xfrm>
          <a:prstGeom prst="rect">
            <a:avLst/>
          </a:prstGeom>
        </p:spPr>
      </p:pic>
      <p:sp>
        <p:nvSpPr>
          <p:cNvPr id="11" name="TextBox 10"/>
          <p:cNvSpPr txBox="1"/>
          <p:nvPr/>
        </p:nvSpPr>
        <p:spPr>
          <a:xfrm>
            <a:off x="879536" y="1479415"/>
            <a:ext cx="2103120" cy="646331"/>
          </a:xfrm>
          <a:prstGeom prst="rect">
            <a:avLst/>
          </a:prstGeom>
          <a:noFill/>
        </p:spPr>
        <p:txBody>
          <a:bodyPr wrap="square" rtlCol="0">
            <a:spAutoFit/>
          </a:bodyPr>
          <a:lstStyle/>
          <a:p>
            <a:pPr algn="ctr"/>
            <a:r>
              <a:rPr lang="ru-RU" dirty="0"/>
              <a:t>«</a:t>
            </a:r>
            <a:r>
              <a:rPr lang="en-US" dirty="0"/>
              <a:t>We see the life is going on</a:t>
            </a:r>
            <a:r>
              <a:rPr lang="ru-RU" dirty="0"/>
              <a:t>»</a:t>
            </a:r>
          </a:p>
        </p:txBody>
      </p:sp>
      <p:sp>
        <p:nvSpPr>
          <p:cNvPr id="12" name="TextBox 11"/>
          <p:cNvSpPr txBox="1"/>
          <p:nvPr/>
        </p:nvSpPr>
        <p:spPr>
          <a:xfrm>
            <a:off x="1345255" y="3004606"/>
            <a:ext cx="2103120" cy="923330"/>
          </a:xfrm>
          <a:prstGeom prst="rect">
            <a:avLst/>
          </a:prstGeom>
          <a:noFill/>
        </p:spPr>
        <p:txBody>
          <a:bodyPr wrap="square" rtlCol="0">
            <a:spAutoFit/>
          </a:bodyPr>
          <a:lstStyle/>
          <a:p>
            <a:pPr algn="ctr"/>
            <a:r>
              <a:rPr lang="ru-RU" dirty="0"/>
              <a:t>«</a:t>
            </a:r>
            <a:r>
              <a:rPr lang="en-US" dirty="0"/>
              <a:t>Everyone is working, so should we</a:t>
            </a:r>
            <a:r>
              <a:rPr lang="ru-RU" dirty="0"/>
              <a:t>»</a:t>
            </a:r>
          </a:p>
        </p:txBody>
      </p:sp>
      <p:sp>
        <p:nvSpPr>
          <p:cNvPr id="13" name="TextBox 12"/>
          <p:cNvSpPr txBox="1"/>
          <p:nvPr/>
        </p:nvSpPr>
        <p:spPr>
          <a:xfrm>
            <a:off x="2361965" y="4885742"/>
            <a:ext cx="2103120" cy="646331"/>
          </a:xfrm>
          <a:prstGeom prst="rect">
            <a:avLst/>
          </a:prstGeom>
          <a:noFill/>
        </p:spPr>
        <p:txBody>
          <a:bodyPr wrap="square" rtlCol="0">
            <a:spAutoFit/>
          </a:bodyPr>
          <a:lstStyle/>
          <a:p>
            <a:pPr algn="ctr"/>
            <a:r>
              <a:rPr lang="ru-RU" dirty="0"/>
              <a:t>«</a:t>
            </a:r>
            <a:r>
              <a:rPr lang="en-US" dirty="0"/>
              <a:t>Gives you strength</a:t>
            </a:r>
            <a:r>
              <a:rPr lang="ru-RU" dirty="0"/>
              <a:t>»</a:t>
            </a:r>
          </a:p>
        </p:txBody>
      </p:sp>
      <p:pic>
        <p:nvPicPr>
          <p:cNvPr id="14" name="Рисунок 13">
            <a:extLst>
              <a:ext uri="{FF2B5EF4-FFF2-40B4-BE49-F238E27FC236}">
                <a16:creationId xmlns:a16="http://schemas.microsoft.com/office/drawing/2014/main" id="{0F9789BA-5D1E-426A-B7C8-D522EB08F9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236880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983" y="548903"/>
            <a:ext cx="5854155" cy="5785212"/>
          </a:xfrm>
        </p:spPr>
        <p:txBody>
          <a:bodyPr>
            <a:noAutofit/>
          </a:bodyPr>
          <a:lstStyle/>
          <a:p>
            <a:pPr marL="0" indent="0">
              <a:spcBef>
                <a:spcPts val="0"/>
              </a:spcBef>
              <a:spcAft>
                <a:spcPts val="600"/>
              </a:spcAft>
              <a:buNone/>
            </a:pPr>
            <a:r>
              <a:rPr lang="en-US" sz="1800" b="0" i="0" u="none" strike="noStrike" baseline="0" dirty="0">
                <a:solidFill>
                  <a:srgbClr val="000000"/>
                </a:solidFill>
              </a:rPr>
              <a:t>In June 2020, we ran our own small online survey, "How Has the Coronavirus Affected Your Business?"</a:t>
            </a:r>
          </a:p>
          <a:p>
            <a:pPr>
              <a:spcBef>
                <a:spcPts val="0"/>
              </a:spcBef>
              <a:spcAft>
                <a:spcPts val="600"/>
              </a:spcAft>
              <a:buFont typeface="Wingdings" panose="05000000000000000000" pitchFamily="2" charset="2"/>
              <a:buChar char="§"/>
            </a:pPr>
            <a:r>
              <a:rPr lang="en-US" sz="1800" b="0" i="0" u="none" strike="noStrike" baseline="0" dirty="0">
                <a:solidFill>
                  <a:srgbClr val="000000"/>
                </a:solidFill>
              </a:rPr>
              <a:t>Number of respondents: 76 (41 of whom were business representatives and 35 were business consultants).</a:t>
            </a:r>
          </a:p>
          <a:p>
            <a:pPr>
              <a:spcBef>
                <a:spcPts val="0"/>
              </a:spcBef>
              <a:spcAft>
                <a:spcPts val="600"/>
              </a:spcAft>
              <a:buFont typeface="Wingdings" panose="05000000000000000000" pitchFamily="2" charset="2"/>
              <a:buChar char="§"/>
            </a:pPr>
            <a:r>
              <a:rPr lang="en-US" sz="1800" b="0" i="0" u="none" strike="noStrike" baseline="0" dirty="0">
                <a:solidFill>
                  <a:srgbClr val="000000"/>
                </a:solidFill>
              </a:rPr>
              <a:t>The study showed that the coronavirus epidemic and the self-isolation mode did not go unnoticed by businesses. </a:t>
            </a:r>
          </a:p>
          <a:p>
            <a:pPr>
              <a:spcBef>
                <a:spcPts val="0"/>
              </a:spcBef>
              <a:spcAft>
                <a:spcPts val="600"/>
              </a:spcAft>
              <a:buFont typeface="Wingdings" panose="05000000000000000000" pitchFamily="2" charset="2"/>
              <a:buChar char="§"/>
            </a:pPr>
            <a:r>
              <a:rPr lang="en-US" sz="1800" b="0" i="0" u="none" strike="noStrike" baseline="0" dirty="0">
                <a:solidFill>
                  <a:srgbClr val="000000"/>
                </a:solidFill>
              </a:rPr>
              <a:t>According to the results of our survey, both groups of respondents have similar view of what is happening. The world will no longer be the same; we will have to get used to the new reality. Most respondents believe that within 6 months to 1 year the situation in their industries should recover.</a:t>
            </a:r>
          </a:p>
          <a:p>
            <a:pPr>
              <a:spcBef>
                <a:spcPts val="0"/>
              </a:spcBef>
              <a:spcAft>
                <a:spcPts val="600"/>
              </a:spcAft>
              <a:buFont typeface="Wingdings" panose="05000000000000000000" pitchFamily="2" charset="2"/>
              <a:buChar char="§"/>
            </a:pPr>
            <a:r>
              <a:rPr lang="en-US" sz="1800" b="0" i="0" u="none" strike="noStrike" baseline="0" dirty="0">
                <a:solidFill>
                  <a:srgbClr val="000000"/>
                </a:solidFill>
              </a:rPr>
              <a:t>For some companies, on the contrary, the pandemic has opened new opportunities. Their financial performance improved, and some even needed to hire new employees.</a:t>
            </a:r>
          </a:p>
          <a:p>
            <a:pPr>
              <a:spcBef>
                <a:spcPts val="0"/>
              </a:spcBef>
              <a:spcAft>
                <a:spcPts val="600"/>
              </a:spcAft>
              <a:buFont typeface="Wingdings" panose="05000000000000000000" pitchFamily="2" charset="2"/>
              <a:buChar char="§"/>
            </a:pPr>
            <a:r>
              <a:rPr lang="en-US" sz="1800" b="0" i="0" u="none" strike="noStrike" baseline="0" dirty="0">
                <a:solidFill>
                  <a:srgbClr val="000000"/>
                </a:solidFill>
              </a:rPr>
              <a:t>As expected, many believe that remote working will become commonplace in the future.</a:t>
            </a:r>
            <a:endParaRPr lang="ru-RU" sz="1800" dirty="0"/>
          </a:p>
          <a:p>
            <a:pPr marL="0" indent="0">
              <a:spcAft>
                <a:spcPts val="600"/>
              </a:spcAft>
              <a:buNone/>
            </a:pPr>
            <a:endParaRPr lang="ru-RU" sz="1800" b="0" i="0" u="none" strike="noStrike" baseline="0" dirty="0">
              <a:solidFill>
                <a:srgbClr val="000000"/>
              </a:solidFill>
            </a:endParaRPr>
          </a:p>
        </p:txBody>
      </p:sp>
      <p:sp>
        <p:nvSpPr>
          <p:cNvPr id="4" name="Номер слайда 3"/>
          <p:cNvSpPr>
            <a:spLocks noGrp="1"/>
          </p:cNvSpPr>
          <p:nvPr>
            <p:ph type="sldNum" sz="quarter" idx="12"/>
          </p:nvPr>
        </p:nvSpPr>
        <p:spPr/>
        <p:txBody>
          <a:bodyPr/>
          <a:lstStyle/>
          <a:p>
            <a:fld id="{E236E2C8-18B6-4FF3-855C-61CF6C5D3279}" type="slidenum">
              <a:rPr lang="ru-RU" smtClean="0"/>
              <a:t>12</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4" y="146872"/>
            <a:ext cx="7779695"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Coronavirus impact on business</a:t>
            </a:r>
            <a:endParaRPr lang="ru-RU" sz="2400" dirty="0"/>
          </a:p>
        </p:txBody>
      </p:sp>
      <p:graphicFrame>
        <p:nvGraphicFramePr>
          <p:cNvPr id="7" name="Диаграмма 6">
            <a:extLst>
              <a:ext uri="{FF2B5EF4-FFF2-40B4-BE49-F238E27FC236}">
                <a16:creationId xmlns:a16="http://schemas.microsoft.com/office/drawing/2014/main" id="{94859451-50EF-41EC-BD55-C74470FC48D8}"/>
              </a:ext>
            </a:extLst>
          </p:cNvPr>
          <p:cNvGraphicFramePr/>
          <p:nvPr>
            <p:extLst>
              <p:ext uri="{D42A27DB-BD31-4B8C-83A1-F6EECF244321}">
                <p14:modId xmlns:p14="http://schemas.microsoft.com/office/powerpoint/2010/main" val="2304075859"/>
              </p:ext>
            </p:extLst>
          </p:nvPr>
        </p:nvGraphicFramePr>
        <p:xfrm>
          <a:off x="5547879" y="400168"/>
          <a:ext cx="4614691" cy="3096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FDBD3174-BCC1-4063-82D2-A29D6992D40C}"/>
              </a:ext>
            </a:extLst>
          </p:cNvPr>
          <p:cNvGraphicFramePr/>
          <p:nvPr>
            <p:extLst>
              <p:ext uri="{D42A27DB-BD31-4B8C-83A1-F6EECF244321}">
                <p14:modId xmlns:p14="http://schemas.microsoft.com/office/powerpoint/2010/main" val="2799057614"/>
              </p:ext>
            </p:extLst>
          </p:nvPr>
        </p:nvGraphicFramePr>
        <p:xfrm>
          <a:off x="5547879" y="3429000"/>
          <a:ext cx="4614691" cy="3128037"/>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a:extLst>
              <a:ext uri="{FF2B5EF4-FFF2-40B4-BE49-F238E27FC236}">
                <a16:creationId xmlns:a16="http://schemas.microsoft.com/office/drawing/2014/main" id="{D354D823-5050-4046-BDC1-9B19C0A335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328797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984" y="1010606"/>
            <a:ext cx="4975536" cy="4836787"/>
          </a:xfrm>
        </p:spPr>
        <p:txBody>
          <a:bodyPr>
            <a:normAutofit/>
          </a:bodyPr>
          <a:lstStyle/>
          <a:p>
            <a:pPr marL="0" indent="0">
              <a:buNone/>
            </a:pPr>
            <a:r>
              <a:rPr lang="en-US" sz="1800" dirty="0"/>
              <a:t>Step Consulting continued to be active in non-profit activities both in Russia and abroad in 2020: </a:t>
            </a:r>
          </a:p>
          <a:p>
            <a:pPr>
              <a:buFont typeface="Wingdings" panose="05000000000000000000" pitchFamily="2" charset="2"/>
              <a:buChar char="§"/>
            </a:pPr>
            <a:r>
              <a:rPr lang="en-US" sz="1800" dirty="0"/>
              <a:t>We are members of Russian and foreign professional communities. Last year we continued to take part in the work of ASCONCO (Association of Consulting Companies) and IMCN (Independent Management Consultancies Network).</a:t>
            </a:r>
          </a:p>
          <a:p>
            <a:pPr>
              <a:buFont typeface="Wingdings" panose="05000000000000000000" pitchFamily="2" charset="2"/>
              <a:buChar char="§"/>
            </a:pPr>
            <a:r>
              <a:rPr lang="en-US" sz="1800" dirty="0"/>
              <a:t>STEP confirmed its membership in the Moscow Chamber of Commerce and Industry until 2022.</a:t>
            </a:r>
          </a:p>
          <a:p>
            <a:pPr>
              <a:buFont typeface="Wingdings" panose="05000000000000000000" pitchFamily="2" charset="2"/>
              <a:buChar char="§"/>
            </a:pPr>
            <a:endParaRPr lang="en-US" sz="1800" dirty="0"/>
          </a:p>
          <a:p>
            <a:pPr marL="0" indent="0">
              <a:buNone/>
            </a:pPr>
            <a:r>
              <a:rPr lang="en-US" sz="1800" dirty="0"/>
              <a:t>We have regularly engaged our partners to solve various tasks in the frames of our projects, we are grateful to them for their joint work!</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13</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4" y="146872"/>
            <a:ext cx="7779695"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Networking</a:t>
            </a:r>
            <a:endParaRPr lang="ru-RU" sz="24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506" y="0"/>
            <a:ext cx="3718903" cy="5577840"/>
          </a:xfrm>
          <a:prstGeom prst="rect">
            <a:avLst/>
          </a:prstGeom>
        </p:spPr>
      </p:pic>
      <p:cxnSp>
        <p:nvCxnSpPr>
          <p:cNvPr id="9" name="Прямая соединительная линия 8"/>
          <p:cNvCxnSpPr/>
          <p:nvPr/>
        </p:nvCxnSpPr>
        <p:spPr>
          <a:xfrm flipH="1">
            <a:off x="5884235" y="0"/>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id="{F9C96988-9E34-4982-9A82-CF8D434ED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121651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5F365C8E-9C17-4AF7-8054-4F0E0FA3F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7489" y="608535"/>
            <a:ext cx="4166737" cy="6249465"/>
          </a:xfrm>
          <a:prstGeom prst="rect">
            <a:avLst/>
          </a:prstGeom>
        </p:spPr>
      </p:pic>
      <p:sp>
        <p:nvSpPr>
          <p:cNvPr id="3" name="Объект 2"/>
          <p:cNvSpPr>
            <a:spLocks noGrp="1"/>
          </p:cNvSpPr>
          <p:nvPr>
            <p:ph idx="1"/>
          </p:nvPr>
        </p:nvSpPr>
        <p:spPr>
          <a:xfrm>
            <a:off x="327984" y="1325474"/>
            <a:ext cx="5006016" cy="4351338"/>
          </a:xfrm>
        </p:spPr>
        <p:txBody>
          <a:bodyPr>
            <a:normAutofit/>
          </a:bodyPr>
          <a:lstStyle/>
          <a:p>
            <a:pPr marL="0" indent="0">
              <a:buNone/>
            </a:pPr>
            <a:r>
              <a:rPr lang="en-US" sz="1800" dirty="0"/>
              <a:t>In March 2020, STEP Consulting employees joined the social initiative of the RE:BOOKS Official program. The program collects books read by residents of megacities and prolongs their life - some of the books are used to support rural libraries in the Russian North.</a:t>
            </a:r>
          </a:p>
          <a:p>
            <a:pPr marL="0" indent="0">
              <a:buNone/>
            </a:pPr>
            <a:r>
              <a:rPr lang="en-US" sz="1800" dirty="0"/>
              <a:t>STEP Consulting has joined the global social initiative and has opened access to all the archives of its own publication "Life of Business" and to the electronic versions of the Library of Business Owners. The resources remain open and free.</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14</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4" y="146872"/>
            <a:ext cx="7779695"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Social Responsibility</a:t>
            </a:r>
            <a:endParaRPr lang="ru-RU" sz="2400" dirty="0"/>
          </a:p>
        </p:txBody>
      </p:sp>
      <p:cxnSp>
        <p:nvCxnSpPr>
          <p:cNvPr id="9" name="Прямая соединительная линия 8"/>
          <p:cNvCxnSpPr/>
          <p:nvPr/>
        </p:nvCxnSpPr>
        <p:spPr>
          <a:xfrm flipH="1">
            <a:off x="5434330" y="710952"/>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id="{34743395-E7BD-482E-9003-4AEBEB006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37029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985" y="1080190"/>
            <a:ext cx="4731695" cy="4351338"/>
          </a:xfrm>
        </p:spPr>
        <p:txBody>
          <a:bodyPr>
            <a:normAutofit/>
          </a:bodyPr>
          <a:lstStyle/>
          <a:p>
            <a:pPr marL="0" indent="0">
              <a:buNone/>
            </a:pPr>
            <a:r>
              <a:rPr lang="en-US" sz="1800" dirty="0"/>
              <a:t>This was our fifth crisis, and we already had the technology worked out!</a:t>
            </a:r>
          </a:p>
          <a:p>
            <a:pPr marL="0" indent="0">
              <a:buNone/>
            </a:pPr>
            <a:r>
              <a:rPr lang="en-US" sz="1800" dirty="0"/>
              <a:t>During the lockdown period, some payments from clients stopped. The employees understood the complexity of the current situation.</a:t>
            </a:r>
          </a:p>
          <a:p>
            <a:pPr marL="0" indent="0">
              <a:buNone/>
            </a:pPr>
            <a:r>
              <a:rPr lang="en-US" sz="1800" dirty="0"/>
              <a:t>We had to cut the income of all employees of the company, including management. The same was done with other expenses. As soon as the opportunity arose, they began to return wages to their previous level.</a:t>
            </a:r>
          </a:p>
          <a:p>
            <a:pPr marL="0" indent="0">
              <a:buNone/>
            </a:pPr>
            <a:r>
              <a:rPr lang="en-US" sz="1800" dirty="0"/>
              <a:t>None of the employees were fired. </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15</a:t>
            </a:fld>
            <a:endParaRPr lang="ru-RU"/>
          </a:p>
        </p:txBody>
      </p:sp>
      <p:sp>
        <p:nvSpPr>
          <p:cNvPr id="6" name="TextBox 6">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STEP Team</a:t>
            </a:r>
            <a:endParaRPr lang="ru-RU" sz="24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760" y="0"/>
            <a:ext cx="3992880" cy="5989320"/>
          </a:xfrm>
          <a:prstGeom prst="rect">
            <a:avLst/>
          </a:prstGeom>
        </p:spPr>
      </p:pic>
      <p:cxnSp>
        <p:nvCxnSpPr>
          <p:cNvPr id="10" name="Прямая соединительная линия 9"/>
          <p:cNvCxnSpPr/>
          <p:nvPr/>
        </p:nvCxnSpPr>
        <p:spPr>
          <a:xfrm flipH="1">
            <a:off x="5560325" y="0"/>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08ED281D-6E66-4212-8FE9-48B62DB4D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209203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236E2C8-18B6-4FF3-855C-61CF6C5D3279}" type="slidenum">
              <a:rPr lang="ru-RU" smtClean="0"/>
              <a:t>16</a:t>
            </a:fld>
            <a:endParaRPr lang="ru-RU"/>
          </a:p>
        </p:txBody>
      </p:sp>
      <p:pic>
        <p:nvPicPr>
          <p:cNvPr id="6" name="Рисунок 5">
            <a:extLst>
              <a:ext uri="{FF2B5EF4-FFF2-40B4-BE49-F238E27FC236}">
                <a16:creationId xmlns:a16="http://schemas.microsoft.com/office/drawing/2014/main" id="{034C3636-0FC2-4D26-9409-3CD19E322DB5}"/>
              </a:ext>
            </a:extLst>
          </p:cNvPr>
          <p:cNvPicPr>
            <a:picLocks noChangeAspect="1"/>
          </p:cNvPicPr>
          <p:nvPr/>
        </p:nvPicPr>
        <p:blipFill rotWithShape="1">
          <a:blip r:embed="rId2"/>
          <a:srcRect l="1267" r="1125"/>
          <a:stretch/>
        </p:blipFill>
        <p:spPr>
          <a:xfrm>
            <a:off x="1247775" y="604837"/>
            <a:ext cx="2971800" cy="5648325"/>
          </a:xfrm>
          <a:prstGeom prst="rect">
            <a:avLst/>
          </a:prstGeom>
        </p:spPr>
      </p:pic>
      <p:cxnSp>
        <p:nvCxnSpPr>
          <p:cNvPr id="7" name="Прямая соединительная линия 6">
            <a:extLst>
              <a:ext uri="{FF2B5EF4-FFF2-40B4-BE49-F238E27FC236}">
                <a16:creationId xmlns:a16="http://schemas.microsoft.com/office/drawing/2014/main" id="{41490E28-0766-462A-BB14-E790C2BC5A80}"/>
              </a:ext>
            </a:extLst>
          </p:cNvPr>
          <p:cNvCxnSpPr/>
          <p:nvPr/>
        </p:nvCxnSpPr>
        <p:spPr>
          <a:xfrm flipH="1">
            <a:off x="1111730" y="1142999"/>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1FFAB5C5-DB04-4736-A9CC-A1C58B457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075" y="2179234"/>
            <a:ext cx="1035171" cy="717719"/>
          </a:xfrm>
          <a:prstGeom prst="rect">
            <a:avLst/>
          </a:prstGeom>
        </p:spPr>
      </p:pic>
      <p:sp>
        <p:nvSpPr>
          <p:cNvPr id="9" name="Объект 2">
            <a:extLst>
              <a:ext uri="{FF2B5EF4-FFF2-40B4-BE49-F238E27FC236}">
                <a16:creationId xmlns:a16="http://schemas.microsoft.com/office/drawing/2014/main" id="{71BE90FA-16D7-45D6-9A4A-855295A9E475}"/>
              </a:ext>
            </a:extLst>
          </p:cNvPr>
          <p:cNvSpPr>
            <a:spLocks noGrp="1"/>
          </p:cNvSpPr>
          <p:nvPr>
            <p:ph idx="1"/>
          </p:nvPr>
        </p:nvSpPr>
        <p:spPr>
          <a:xfrm>
            <a:off x="4630265" y="952451"/>
            <a:ext cx="4731695" cy="5199869"/>
          </a:xfrm>
        </p:spPr>
        <p:txBody>
          <a:bodyPr>
            <a:normAutofit/>
          </a:bodyPr>
          <a:lstStyle/>
          <a:p>
            <a:pPr marL="0" indent="0">
              <a:buNone/>
            </a:pPr>
            <a:r>
              <a:rPr lang="en-US" sz="1800" dirty="0"/>
              <a:t>Thanks to our IT support, everyone easily switched to a remote work format. Many employees were initially ready for it, because in the last 2 years we already partially worked remotely. </a:t>
            </a:r>
          </a:p>
          <a:p>
            <a:pPr marL="0" indent="0">
              <a:buNone/>
            </a:pPr>
            <a:r>
              <a:rPr lang="en-US" sz="1800" dirty="0"/>
              <a:t>We held meetings and project meetings in the online format. And even a New Year's corporate party held in a hybrid format.</a:t>
            </a:r>
          </a:p>
          <a:p>
            <a:pPr marL="0" indent="0">
              <a:buNone/>
            </a:pPr>
            <a:r>
              <a:rPr lang="en-US" sz="1800" dirty="0"/>
              <a:t>We have also noticed from our employees and clients that some people like working remotely, while others want to get into the office as soon as possible. </a:t>
            </a:r>
          </a:p>
          <a:p>
            <a:pPr marL="0" indent="0">
              <a:buNone/>
            </a:pPr>
            <a:r>
              <a:rPr lang="en-US" sz="1800" dirty="0"/>
              <a:t>Working online, you can get more done, but the quality level of online meetings is not what it used to be in person.</a:t>
            </a:r>
            <a:endParaRPr lang="ru-RU" sz="1800" dirty="0"/>
          </a:p>
        </p:txBody>
      </p:sp>
      <p:sp>
        <p:nvSpPr>
          <p:cNvPr id="10" name="TextBox 6">
            <a:extLst>
              <a:ext uri="{FF2B5EF4-FFF2-40B4-BE49-F238E27FC236}">
                <a16:creationId xmlns:a16="http://schemas.microsoft.com/office/drawing/2014/main" id="{499A22FC-F867-4826-8E07-DC246D0C108D}"/>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STEP Team</a:t>
            </a:r>
          </a:p>
        </p:txBody>
      </p:sp>
      <p:pic>
        <p:nvPicPr>
          <p:cNvPr id="11" name="Рисунок 10">
            <a:extLst>
              <a:ext uri="{FF2B5EF4-FFF2-40B4-BE49-F238E27FC236}">
                <a16:creationId xmlns:a16="http://schemas.microsoft.com/office/drawing/2014/main" id="{9A3C62F2-73D9-4A19-9917-69B28DA46B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344427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985" y="1002665"/>
            <a:ext cx="4487855" cy="4351338"/>
          </a:xfrm>
        </p:spPr>
        <p:txBody>
          <a:bodyPr>
            <a:noAutofit/>
          </a:bodyPr>
          <a:lstStyle/>
          <a:p>
            <a:pPr marL="0" indent="0">
              <a:buNone/>
            </a:pPr>
            <a:r>
              <a:rPr lang="en-US" sz="1800" dirty="0"/>
              <a:t>STEP had a change of "home" in 2020!</a:t>
            </a:r>
          </a:p>
          <a:p>
            <a:pPr marL="0" indent="0">
              <a:buNone/>
            </a:pPr>
            <a:r>
              <a:rPr lang="en-US" sz="1800" dirty="0"/>
              <a:t>Our previous landlord hadn't gone along with us - that was the situation many of our clients had. It was our position to behave ethically towards him, but firmly. The agreement was impossible, so we moved out.</a:t>
            </a:r>
          </a:p>
          <a:p>
            <a:pPr marL="0" indent="0">
              <a:buNone/>
            </a:pPr>
            <a:r>
              <a:rPr lang="en-US" sz="1800" dirty="0"/>
              <a:t>We stayed in the same area, as both clients and employees are more accustomed there.</a:t>
            </a:r>
          </a:p>
          <a:p>
            <a:pPr marL="0" indent="0">
              <a:buNone/>
            </a:pPr>
            <a:r>
              <a:rPr lang="en-US" sz="1800" dirty="0"/>
              <a:t>We are now happy to see everyone at our new address: </a:t>
            </a:r>
            <a:r>
              <a:rPr lang="en-US" sz="1800" dirty="0" err="1"/>
              <a:t>Spiridonovka</a:t>
            </a:r>
            <a:r>
              <a:rPr lang="en-US" sz="1800" dirty="0"/>
              <a:t> St., 20, bld. 2.</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17</a:t>
            </a:fld>
            <a:endParaRPr lang="ru-RU"/>
          </a:p>
        </p:txBody>
      </p:sp>
      <p:sp>
        <p:nvSpPr>
          <p:cNvPr id="7" name="TextBox 6">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Relocation</a:t>
            </a:r>
            <a:r>
              <a:rPr lang="ru-RU" sz="2400" b="1" dirty="0"/>
              <a:t>?!</a:t>
            </a:r>
            <a:endParaRPr lang="ru-RU" sz="24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01003"/>
            <a:ext cx="4953000" cy="4953000"/>
          </a:xfrm>
          <a:prstGeom prst="rect">
            <a:avLst/>
          </a:prstGeom>
        </p:spPr>
      </p:pic>
      <p:pic>
        <p:nvPicPr>
          <p:cNvPr id="6" name="Рисунок 5"/>
          <p:cNvPicPr>
            <a:picLocks noChangeAspect="1"/>
          </p:cNvPicPr>
          <p:nvPr/>
        </p:nvPicPr>
        <p:blipFill rotWithShape="1">
          <a:blip r:embed="rId3"/>
          <a:srcRect l="37116" t="25833" r="8887" b="8125"/>
          <a:stretch/>
        </p:blipFill>
        <p:spPr>
          <a:xfrm>
            <a:off x="3800133" y="4331719"/>
            <a:ext cx="2944340" cy="2024632"/>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936" y="5146423"/>
            <a:ext cx="1613153" cy="1613153"/>
          </a:xfrm>
          <a:prstGeom prst="rect">
            <a:avLst/>
          </a:prstGeom>
        </p:spPr>
      </p:pic>
      <p:pic>
        <p:nvPicPr>
          <p:cNvPr id="10" name="Рисунок 9">
            <a:extLst>
              <a:ext uri="{FF2B5EF4-FFF2-40B4-BE49-F238E27FC236}">
                <a16:creationId xmlns:a16="http://schemas.microsoft.com/office/drawing/2014/main" id="{B8EDAAAB-CFBF-4A51-8671-47ED2F633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179801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906000" cy="6217919"/>
          </a:xfrm>
          <a:prstGeom prst="rect">
            <a:avLst/>
          </a:prstGeom>
          <a:solidFill>
            <a:srgbClr val="9BC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p:txBody>
          <a:bodyPr/>
          <a:lstStyle/>
          <a:p>
            <a:fld id="{E236E2C8-18B6-4FF3-855C-61CF6C5D3279}" type="slidenum">
              <a:rPr lang="ru-RU" smtClean="0"/>
              <a:t>18</a:t>
            </a:fld>
            <a:endParaRPr lang="ru-RU"/>
          </a:p>
        </p:txBody>
      </p:sp>
      <p:sp>
        <p:nvSpPr>
          <p:cNvPr id="6" name="TextBox 5"/>
          <p:cNvSpPr txBox="1"/>
          <p:nvPr/>
        </p:nvSpPr>
        <p:spPr>
          <a:xfrm>
            <a:off x="2632872" y="1450596"/>
            <a:ext cx="6179495" cy="3785652"/>
          </a:xfrm>
          <a:prstGeom prst="rect">
            <a:avLst/>
          </a:prstGeom>
          <a:noFill/>
        </p:spPr>
        <p:txBody>
          <a:bodyPr wrap="square" rtlCol="0">
            <a:spAutoFit/>
          </a:bodyPr>
          <a:lstStyle/>
          <a:p>
            <a:r>
              <a:rPr lang="en-US" sz="6000" b="1" dirty="0">
                <a:solidFill>
                  <a:schemeClr val="bg1"/>
                </a:solidFill>
              </a:rPr>
              <a:t>THANKS TO EVERYONE WHO WAS WITH US IN 2020</a:t>
            </a:r>
            <a:endParaRPr lang="ru-RU" sz="6000" b="1" dirty="0">
              <a:solidFill>
                <a:schemeClr val="bg1"/>
              </a:solidFill>
            </a:endParaRPr>
          </a:p>
        </p:txBody>
      </p:sp>
      <p:cxnSp>
        <p:nvCxnSpPr>
          <p:cNvPr id="14" name="Прямая соединительная линия 13"/>
          <p:cNvCxnSpPr/>
          <p:nvPr/>
        </p:nvCxnSpPr>
        <p:spPr>
          <a:xfrm flipH="1">
            <a:off x="1868170" y="1486662"/>
            <a:ext cx="6350" cy="2790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8A3CEDA3-3AD0-4799-83D1-E43FE8169F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266400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54586" y="548640"/>
            <a:ext cx="3886200" cy="49283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224" y="842435"/>
            <a:ext cx="4010376" cy="6015565"/>
          </a:xfrm>
          <a:prstGeom prst="rect">
            <a:avLst/>
          </a:prstGeom>
        </p:spPr>
      </p:pic>
      <p:sp>
        <p:nvSpPr>
          <p:cNvPr id="6" name="Номер слайда 5"/>
          <p:cNvSpPr>
            <a:spLocks noGrp="1"/>
          </p:cNvSpPr>
          <p:nvPr>
            <p:ph type="sldNum" sz="quarter" idx="12"/>
          </p:nvPr>
        </p:nvSpPr>
        <p:spPr/>
        <p:txBody>
          <a:bodyPr/>
          <a:lstStyle/>
          <a:p>
            <a:fld id="{90D6EBCC-720F-4839-8DBF-25E56CDD6898}" type="slidenum">
              <a:rPr lang="ru-RU" smtClean="0"/>
              <a:t>19</a:t>
            </a:fld>
            <a:endParaRPr lang="ru-RU"/>
          </a:p>
        </p:txBody>
      </p:sp>
      <p:sp>
        <p:nvSpPr>
          <p:cNvPr id="8" name="Text Box 6"/>
          <p:cNvSpPr txBox="1">
            <a:spLocks noChangeArrowheads="1"/>
          </p:cNvSpPr>
          <p:nvPr/>
        </p:nvSpPr>
        <p:spPr bwMode="auto">
          <a:xfrm>
            <a:off x="844291" y="2499328"/>
            <a:ext cx="3602038" cy="707886"/>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ru-RU" sz="1600" b="1" dirty="0">
                <a:solidFill>
                  <a:srgbClr val="4A9CA0"/>
                </a:solidFill>
                <a:latin typeface="+mn-lt"/>
                <a:cs typeface="Arial" panose="020B0604020202020204" pitchFamily="34" charset="0"/>
              </a:rPr>
              <a:t>E-mail</a:t>
            </a:r>
            <a:r>
              <a:rPr lang="ru-RU" altLang="ru-RU" sz="1600" b="1" dirty="0">
                <a:solidFill>
                  <a:srgbClr val="4A9CA0"/>
                </a:solidFill>
                <a:latin typeface="+mn-lt"/>
                <a:cs typeface="Arial" panose="020B0604020202020204" pitchFamily="34" charset="0"/>
              </a:rPr>
              <a:t>: </a:t>
            </a:r>
            <a:r>
              <a:rPr lang="en-US" altLang="ru-RU" sz="1600" dirty="0">
                <a:latin typeface="+mn-lt"/>
                <a:cs typeface="Arial" panose="020B0604020202020204" pitchFamily="34" charset="0"/>
              </a:rPr>
              <a:t>step@stepconsulting.ru</a:t>
            </a:r>
            <a:endParaRPr lang="ru-RU" altLang="ru-RU" sz="1600" dirty="0">
              <a:latin typeface="+mn-lt"/>
              <a:cs typeface="Arial" panose="020B0604020202020204" pitchFamily="34" charset="0"/>
            </a:endParaRPr>
          </a:p>
          <a:p>
            <a:pPr>
              <a:spcBef>
                <a:spcPct val="50000"/>
              </a:spcBef>
              <a:defRPr/>
            </a:pPr>
            <a:r>
              <a:rPr lang="ru-RU" altLang="ru-RU" sz="1600" b="1" dirty="0">
                <a:solidFill>
                  <a:srgbClr val="4A9CA0"/>
                </a:solidFill>
                <a:latin typeface="+mn-lt"/>
                <a:cs typeface="Arial" panose="020B0604020202020204" pitchFamily="34" charset="0"/>
              </a:rPr>
              <a:t>Т</a:t>
            </a:r>
            <a:r>
              <a:rPr lang="en-US" altLang="ru-RU" sz="1600" b="1" dirty="0">
                <a:solidFill>
                  <a:srgbClr val="4A9CA0"/>
                </a:solidFill>
                <a:latin typeface="+mn-lt"/>
                <a:cs typeface="Arial" panose="020B0604020202020204" pitchFamily="34" charset="0"/>
              </a:rPr>
              <a:t>el</a:t>
            </a:r>
            <a:r>
              <a:rPr lang="ru-RU" altLang="ru-RU" sz="1600" b="1" dirty="0">
                <a:solidFill>
                  <a:srgbClr val="4A9CA0"/>
                </a:solidFill>
                <a:latin typeface="+mn-lt"/>
                <a:cs typeface="Arial" panose="020B0604020202020204" pitchFamily="34" charset="0"/>
              </a:rPr>
              <a:t>.: </a:t>
            </a:r>
            <a:r>
              <a:rPr lang="ru-RU" altLang="ru-RU" sz="1600" dirty="0">
                <a:latin typeface="+mn-lt"/>
                <a:cs typeface="Arial" panose="020B0604020202020204" pitchFamily="34" charset="0"/>
              </a:rPr>
              <a:t>8 (495) 258-25-02</a:t>
            </a:r>
          </a:p>
        </p:txBody>
      </p:sp>
      <p:sp>
        <p:nvSpPr>
          <p:cNvPr id="10" name="Text Box 6"/>
          <p:cNvSpPr txBox="1">
            <a:spLocks noChangeArrowheads="1"/>
          </p:cNvSpPr>
          <p:nvPr/>
        </p:nvSpPr>
        <p:spPr bwMode="auto">
          <a:xfrm>
            <a:off x="844291" y="3354672"/>
            <a:ext cx="3853507" cy="954107"/>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ru-RU" sz="1600" b="1" dirty="0">
                <a:solidFill>
                  <a:srgbClr val="4A9CA0"/>
                </a:solidFill>
                <a:latin typeface="+mn-lt"/>
                <a:cs typeface="Arial" panose="020B0604020202020204" pitchFamily="34" charset="0"/>
              </a:rPr>
              <a:t>Address</a:t>
            </a:r>
            <a:r>
              <a:rPr lang="ru-RU" altLang="ru-RU" sz="1600" b="1" dirty="0">
                <a:solidFill>
                  <a:srgbClr val="4A9CA0"/>
                </a:solidFill>
                <a:latin typeface="+mn-lt"/>
                <a:cs typeface="Arial" panose="020B0604020202020204" pitchFamily="34" charset="0"/>
              </a:rPr>
              <a:t>: </a:t>
            </a:r>
            <a:r>
              <a:rPr lang="ru-RU" altLang="ru-RU" sz="1600" dirty="0">
                <a:latin typeface="+mn-lt"/>
                <a:cs typeface="Arial" panose="020B0604020202020204" pitchFamily="34" charset="0"/>
              </a:rPr>
              <a:t>121069, </a:t>
            </a:r>
            <a:r>
              <a:rPr lang="en-US" altLang="ru-RU" sz="1600" dirty="0">
                <a:latin typeface="+mn-lt"/>
                <a:cs typeface="Arial" panose="020B0604020202020204" pitchFamily="34" charset="0"/>
              </a:rPr>
              <a:t>Moscow</a:t>
            </a:r>
            <a:r>
              <a:rPr lang="ru-RU" altLang="ru-RU" sz="1600" dirty="0">
                <a:latin typeface="+mn-lt"/>
                <a:cs typeface="Arial" panose="020B0604020202020204" pitchFamily="34" charset="0"/>
              </a:rPr>
              <a:t>, </a:t>
            </a:r>
            <a:r>
              <a:rPr lang="en-US" altLang="ru-RU" sz="1600" dirty="0" err="1">
                <a:latin typeface="+mn-lt"/>
                <a:cs typeface="Arial" panose="020B0604020202020204" pitchFamily="34" charset="0"/>
              </a:rPr>
              <a:t>Spiridonovka</a:t>
            </a:r>
            <a:r>
              <a:rPr lang="en-US" altLang="ru-RU" sz="1600" dirty="0">
                <a:latin typeface="+mn-lt"/>
                <a:cs typeface="Arial" panose="020B0604020202020204" pitchFamily="34" charset="0"/>
              </a:rPr>
              <a:t> str.</a:t>
            </a:r>
            <a:r>
              <a:rPr lang="ru-RU" altLang="ru-RU" sz="1600" dirty="0">
                <a:latin typeface="+mn-lt"/>
                <a:cs typeface="Arial" panose="020B0604020202020204" pitchFamily="34" charset="0"/>
              </a:rPr>
              <a:t>, 20, </a:t>
            </a:r>
            <a:r>
              <a:rPr lang="en-US" altLang="ru-RU" sz="1600" dirty="0" err="1">
                <a:latin typeface="+mn-lt"/>
                <a:cs typeface="Arial" panose="020B0604020202020204" pitchFamily="34" charset="0"/>
              </a:rPr>
              <a:t>bld</a:t>
            </a:r>
            <a:r>
              <a:rPr lang="ru-RU" altLang="ru-RU" sz="1600" dirty="0">
                <a:latin typeface="+mn-lt"/>
                <a:cs typeface="Arial" panose="020B0604020202020204" pitchFamily="34" charset="0"/>
              </a:rPr>
              <a:t>. 2</a:t>
            </a:r>
          </a:p>
          <a:p>
            <a:pPr>
              <a:spcBef>
                <a:spcPct val="50000"/>
              </a:spcBef>
              <a:defRPr/>
            </a:pPr>
            <a:r>
              <a:rPr lang="ru-RU" altLang="ru-RU" sz="1600" b="1" dirty="0">
                <a:solidFill>
                  <a:srgbClr val="4A9CA0"/>
                </a:solidFill>
                <a:latin typeface="+mn-lt"/>
                <a:cs typeface="Arial" panose="020B0604020202020204" pitchFamily="34" charset="0"/>
              </a:rPr>
              <a:t> </a:t>
            </a:r>
            <a:r>
              <a:rPr lang="en-US" altLang="ru-RU" sz="1600" dirty="0">
                <a:latin typeface="+mn-lt"/>
                <a:cs typeface="Arial" panose="020B0604020202020204" pitchFamily="34" charset="0"/>
              </a:rPr>
              <a:t>www.stepconsulting.ru</a:t>
            </a:r>
          </a:p>
        </p:txBody>
      </p:sp>
      <p:cxnSp>
        <p:nvCxnSpPr>
          <p:cNvPr id="17" name="Прямая соединительная линия 16"/>
          <p:cNvCxnSpPr/>
          <p:nvPr/>
        </p:nvCxnSpPr>
        <p:spPr>
          <a:xfrm>
            <a:off x="-405600" y="953904"/>
            <a:ext cx="432048" cy="431161"/>
          </a:xfrm>
          <a:prstGeom prst="line">
            <a:avLst/>
          </a:prstGeom>
          <a:ln w="285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694690" y="1918798"/>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44291" y="1996336"/>
            <a:ext cx="3603359" cy="369332"/>
          </a:xfrm>
          <a:prstGeom prst="rect">
            <a:avLst/>
          </a:prstGeom>
          <a:noFill/>
        </p:spPr>
        <p:txBody>
          <a:bodyPr wrap="none" rtlCol="0">
            <a:spAutoFit/>
          </a:bodyPr>
          <a:lstStyle/>
          <a:p>
            <a:r>
              <a:rPr lang="en-US" b="1" dirty="0"/>
              <a:t>THANK YOU FOR YOUR ATTENTION</a:t>
            </a:r>
            <a:r>
              <a:rPr lang="ru-RU" b="1" dirty="0"/>
              <a:t>!</a:t>
            </a:r>
          </a:p>
        </p:txBody>
      </p:sp>
      <p:pic>
        <p:nvPicPr>
          <p:cNvPr id="14" name="Рисунок 13">
            <a:extLst>
              <a:ext uri="{FF2B5EF4-FFF2-40B4-BE49-F238E27FC236}">
                <a16:creationId xmlns:a16="http://schemas.microsoft.com/office/drawing/2014/main" id="{164164EC-DC62-4CFA-A101-10F30C4B8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561" y="5048220"/>
            <a:ext cx="1462965" cy="707885"/>
          </a:xfrm>
          <a:prstGeom prst="rect">
            <a:avLst/>
          </a:prstGeom>
        </p:spPr>
      </p:pic>
    </p:spTree>
    <p:extLst>
      <p:ext uri="{BB962C8B-B14F-4D97-AF65-F5344CB8AC3E}">
        <p14:creationId xmlns:p14="http://schemas.microsoft.com/office/powerpoint/2010/main" val="32905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AE0BB67-E572-4A6B-A727-84CF4A27D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6356" r="14332"/>
          <a:stretch/>
        </p:blipFill>
        <p:spPr>
          <a:xfrm>
            <a:off x="4496537" y="1025163"/>
            <a:ext cx="5409464" cy="5832837"/>
          </a:xfrm>
          <a:prstGeom prst="rect">
            <a:avLst/>
          </a:prstGeom>
        </p:spPr>
      </p:pic>
      <p:sp>
        <p:nvSpPr>
          <p:cNvPr id="4" name="TextBox 3"/>
          <p:cNvSpPr txBox="1"/>
          <p:nvPr/>
        </p:nvSpPr>
        <p:spPr>
          <a:xfrm>
            <a:off x="327985" y="1039673"/>
            <a:ext cx="4960295" cy="3416320"/>
          </a:xfrm>
          <a:prstGeom prst="rect">
            <a:avLst/>
          </a:prstGeom>
          <a:noFill/>
        </p:spPr>
        <p:txBody>
          <a:bodyPr wrap="square" rtlCol="0">
            <a:spAutoFit/>
          </a:bodyPr>
          <a:lstStyle/>
          <a:p>
            <a:r>
              <a:rPr lang="en-US" dirty="0"/>
              <a:t>The year 2020 will be something to remember for everyone. </a:t>
            </a:r>
          </a:p>
          <a:p>
            <a:r>
              <a:rPr lang="en-US" dirty="0"/>
              <a:t>It has changed so many things.</a:t>
            </a:r>
          </a:p>
          <a:p>
            <a:r>
              <a:rPr lang="en-US" dirty="0"/>
              <a:t>As smart people say: everything that doesn't kill us makes us stronger. So, having learned new experiences, we move forward together!</a:t>
            </a:r>
          </a:p>
          <a:p>
            <a:endParaRPr lang="en-US" dirty="0"/>
          </a:p>
          <a:p>
            <a:r>
              <a:rPr lang="en-US" dirty="0"/>
              <a:t>Here we decided to take a look back and see what our company had to remember of the past year.</a:t>
            </a:r>
          </a:p>
          <a:p>
            <a:r>
              <a:rPr lang="en-US" dirty="0"/>
              <a:t>Below we share with you the way STEP Consulting made it through 2020: what challenges we faced and what we managed to achieve.</a:t>
            </a:r>
            <a:endParaRPr lang="ru-RU" dirty="0"/>
          </a:p>
        </p:txBody>
      </p:sp>
      <p:sp>
        <p:nvSpPr>
          <p:cNvPr id="6" name="TextBox 6">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Some words about </a:t>
            </a:r>
            <a:r>
              <a:rPr lang="ru-RU" sz="2400" b="1" dirty="0"/>
              <a:t>2020</a:t>
            </a:r>
            <a:endParaRPr lang="ru-RU" sz="2400" dirty="0"/>
          </a:p>
        </p:txBody>
      </p:sp>
      <p:sp>
        <p:nvSpPr>
          <p:cNvPr id="7" name="Номер слайда 6"/>
          <p:cNvSpPr>
            <a:spLocks noGrp="1"/>
          </p:cNvSpPr>
          <p:nvPr>
            <p:ph type="sldNum" sz="quarter" idx="12"/>
          </p:nvPr>
        </p:nvSpPr>
        <p:spPr/>
        <p:txBody>
          <a:bodyPr/>
          <a:lstStyle/>
          <a:p>
            <a:fld id="{E236E2C8-18B6-4FF3-855C-61CF6C5D3279}" type="slidenum">
              <a:rPr lang="ru-RU" smtClean="0"/>
              <a:t>2</a:t>
            </a:fld>
            <a:endParaRPr lang="ru-RU"/>
          </a:p>
        </p:txBody>
      </p:sp>
      <p:cxnSp>
        <p:nvCxnSpPr>
          <p:cNvPr id="10" name="Прямая соединительная линия 9"/>
          <p:cNvCxnSpPr/>
          <p:nvPr/>
        </p:nvCxnSpPr>
        <p:spPr>
          <a:xfrm flipH="1">
            <a:off x="4344137" y="4490416"/>
            <a:ext cx="1" cy="22310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1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45934"/>
            <a:ext cx="9906000" cy="5571985"/>
          </a:xfrm>
          <a:prstGeom prst="rect">
            <a:avLst/>
          </a:prstGeom>
          <a:solidFill>
            <a:srgbClr val="9BC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3503282" y="2471405"/>
            <a:ext cx="5858718" cy="3014995"/>
          </a:xfrm>
        </p:spPr>
        <p:txBody>
          <a:bodyPr>
            <a:normAutofit/>
          </a:bodyPr>
          <a:lstStyle/>
          <a:p>
            <a:pPr marL="0" indent="0">
              <a:buNone/>
            </a:pPr>
            <a:r>
              <a:rPr lang="en-US" sz="2000" dirty="0">
                <a:solidFill>
                  <a:schemeClr val="bg1"/>
                </a:solidFill>
              </a:rPr>
              <a:t>We acquired a new unique experience and a new understanding of where the business is going. We realized that we have become consulting market leaders, which is a big responsibility.</a:t>
            </a:r>
          </a:p>
          <a:p>
            <a:pPr marL="0" indent="0">
              <a:buNone/>
            </a:pPr>
            <a:r>
              <a:rPr lang="en-US" sz="2000" dirty="0">
                <a:solidFill>
                  <a:schemeClr val="bg1"/>
                </a:solidFill>
              </a:rPr>
              <a:t>We made it through the year despite illness, falling income, and problems with our former landlords. Thanks to all the employees who, with deep understanding of the situation and believing in company, went through these difficult times together with us. </a:t>
            </a:r>
            <a:endParaRPr lang="ru-RU" sz="2000" dirty="0"/>
          </a:p>
        </p:txBody>
      </p:sp>
      <p:sp>
        <p:nvSpPr>
          <p:cNvPr id="4" name="Номер слайда 3"/>
          <p:cNvSpPr>
            <a:spLocks noGrp="1"/>
          </p:cNvSpPr>
          <p:nvPr>
            <p:ph type="sldNum" sz="quarter" idx="12"/>
          </p:nvPr>
        </p:nvSpPr>
        <p:spPr/>
        <p:txBody>
          <a:bodyPr/>
          <a:lstStyle/>
          <a:p>
            <a:fld id="{E236E2C8-18B6-4FF3-855C-61CF6C5D3279}" type="slidenum">
              <a:rPr lang="ru-RU" smtClean="0"/>
              <a:t>3</a:t>
            </a:fld>
            <a:endParaRPr lang="ru-RU"/>
          </a:p>
        </p:txBody>
      </p:sp>
      <p:sp>
        <p:nvSpPr>
          <p:cNvPr id="5" name="TextBox 6">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About business</a:t>
            </a:r>
            <a:endParaRPr lang="ru-RU" sz="2400" dirty="0"/>
          </a:p>
        </p:txBody>
      </p:sp>
      <p:sp>
        <p:nvSpPr>
          <p:cNvPr id="7" name="TextBox 6">
            <a:extLst>
              <a:ext uri="{FF2B5EF4-FFF2-40B4-BE49-F238E27FC236}">
                <a16:creationId xmlns:a16="http://schemas.microsoft.com/office/drawing/2014/main" id="{DB69ACC5-30C6-4FE4-AFD5-BA0042FD1999}"/>
              </a:ext>
            </a:extLst>
          </p:cNvPr>
          <p:cNvSpPr txBox="1"/>
          <p:nvPr/>
        </p:nvSpPr>
        <p:spPr>
          <a:xfrm>
            <a:off x="3503281" y="1935211"/>
            <a:ext cx="4168552"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lumMod val="50000"/>
                  </a:schemeClr>
                </a:solidFill>
              </a:rPr>
              <a:t>The main result</a:t>
            </a:r>
            <a:endParaRPr lang="ru-RU" sz="2800" dirty="0">
              <a:solidFill>
                <a:schemeClr val="bg1">
                  <a:lumMod val="50000"/>
                </a:schemeClr>
              </a:solidFill>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41" y="599696"/>
            <a:ext cx="4531401" cy="4531401"/>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93" y="599696"/>
            <a:ext cx="4608533" cy="4608533"/>
          </a:xfrm>
          <a:prstGeom prst="rect">
            <a:avLst/>
          </a:prstGeom>
        </p:spPr>
      </p:pic>
      <p:pic>
        <p:nvPicPr>
          <p:cNvPr id="10" name="Рисунок 9">
            <a:extLst>
              <a:ext uri="{FF2B5EF4-FFF2-40B4-BE49-F238E27FC236}">
                <a16:creationId xmlns:a16="http://schemas.microsoft.com/office/drawing/2014/main" id="{D4DF263F-A1A2-4027-A8B6-D82C7451DA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305882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442" y="749819"/>
            <a:ext cx="4080410" cy="6108181"/>
          </a:xfrm>
          <a:prstGeom prst="rect">
            <a:avLst/>
          </a:prstGeom>
        </p:spPr>
      </p:pic>
      <p:sp>
        <p:nvSpPr>
          <p:cNvPr id="3" name="Объект 2"/>
          <p:cNvSpPr>
            <a:spLocks noGrp="1"/>
          </p:cNvSpPr>
          <p:nvPr>
            <p:ph idx="1"/>
          </p:nvPr>
        </p:nvSpPr>
        <p:spPr>
          <a:xfrm>
            <a:off x="327986" y="1169502"/>
            <a:ext cx="5029206" cy="4774097"/>
          </a:xfrm>
        </p:spPr>
        <p:txBody>
          <a:bodyPr>
            <a:normAutofit lnSpcReduction="10000"/>
          </a:bodyPr>
          <a:lstStyle/>
          <a:p>
            <a:pPr marL="0" indent="0">
              <a:buNone/>
            </a:pPr>
            <a:r>
              <a:rPr lang="en-US" sz="1800" dirty="0"/>
              <a:t>During the lockdown, some of our clients were forced to partially or completely suspend their business.</a:t>
            </a:r>
          </a:p>
          <a:p>
            <a:pPr marL="0" indent="0">
              <a:buNone/>
            </a:pPr>
            <a:r>
              <a:rPr lang="en-US" sz="1800" dirty="0"/>
              <a:t>We did everything possible to keep projects running:</a:t>
            </a:r>
          </a:p>
          <a:p>
            <a:pPr>
              <a:buFont typeface="Wingdings" panose="05000000000000000000" pitchFamily="2" charset="2"/>
              <a:buChar char="§"/>
            </a:pPr>
            <a:r>
              <a:rPr lang="en-US" sz="1800" dirty="0"/>
              <a:t>switched to an online format,</a:t>
            </a:r>
            <a:endParaRPr lang="ru-RU" sz="1800" dirty="0"/>
          </a:p>
          <a:p>
            <a:pPr>
              <a:buFont typeface="Wingdings" panose="05000000000000000000" pitchFamily="2" charset="2"/>
              <a:buChar char="§"/>
            </a:pPr>
            <a:r>
              <a:rPr lang="en-US" sz="1800" dirty="0"/>
              <a:t>shifted the work schedule and started a few hours earlier, </a:t>
            </a:r>
            <a:endParaRPr lang="ru-RU" sz="1800" dirty="0"/>
          </a:p>
          <a:p>
            <a:pPr>
              <a:buFont typeface="Wingdings" panose="05000000000000000000" pitchFamily="2" charset="2"/>
              <a:buChar char="§"/>
            </a:pPr>
            <a:r>
              <a:rPr lang="en-US" sz="1800" dirty="0"/>
              <a:t>increased the amount of work, </a:t>
            </a:r>
            <a:endParaRPr lang="ru-RU" sz="1800" dirty="0"/>
          </a:p>
          <a:p>
            <a:pPr>
              <a:buFont typeface="Wingdings" panose="05000000000000000000" pitchFamily="2" charset="2"/>
              <a:buChar char="§"/>
            </a:pPr>
            <a:r>
              <a:rPr lang="en-US" sz="1800" dirty="0"/>
              <a:t>met payment deadlines</a:t>
            </a:r>
            <a:r>
              <a:rPr lang="ru-RU" sz="1800" dirty="0"/>
              <a:t>.</a:t>
            </a:r>
            <a:endParaRPr lang="en-US" sz="1800" dirty="0"/>
          </a:p>
          <a:p>
            <a:pPr marL="0" indent="0">
              <a:buNone/>
            </a:pPr>
            <a:r>
              <a:rPr lang="en-US" sz="1800" dirty="0"/>
              <a:t>During the lockdown period our clients were given a 50% discount for 3-4 months, and in the fall, we gave some of them a second discount of the same size. </a:t>
            </a:r>
          </a:p>
          <a:p>
            <a:pPr marL="0" indent="0">
              <a:buNone/>
            </a:pPr>
            <a:r>
              <a:rPr lang="en-US" sz="1800" dirty="0"/>
              <a:t>We lost one client and one project due to their unwillingness to work online. </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4</a:t>
            </a:fld>
            <a:endParaRPr lang="ru-RU"/>
          </a:p>
        </p:txBody>
      </p:sp>
      <p:sp>
        <p:nvSpPr>
          <p:cNvPr id="5" name="TextBox 6">
            <a:extLst>
              <a:ext uri="{FF2B5EF4-FFF2-40B4-BE49-F238E27FC236}">
                <a16:creationId xmlns:a16="http://schemas.microsoft.com/office/drawing/2014/main" id="{DB69ACC5-30C6-4FE4-AFD5-BA0042FD1999}"/>
              </a:ext>
            </a:extLst>
          </p:cNvPr>
          <p:cNvSpPr txBox="1"/>
          <p:nvPr/>
        </p:nvSpPr>
        <p:spPr>
          <a:xfrm>
            <a:off x="327984" y="146872"/>
            <a:ext cx="4625015"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Shoulder to shoulder with clients</a:t>
            </a:r>
            <a:endParaRPr lang="ru-RU" sz="2400" b="1"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1150">
            <a:off x="7810519" y="4304028"/>
            <a:ext cx="1293454" cy="896795"/>
          </a:xfrm>
          <a:prstGeom prst="rect">
            <a:avLst/>
          </a:prstGeom>
        </p:spPr>
      </p:pic>
      <p:cxnSp>
        <p:nvCxnSpPr>
          <p:cNvPr id="11" name="Прямая соединительная линия 10"/>
          <p:cNvCxnSpPr/>
          <p:nvPr/>
        </p:nvCxnSpPr>
        <p:spPr>
          <a:xfrm flipH="1">
            <a:off x="9747250" y="749819"/>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6042089-3BC5-4499-BBF7-6FF94F064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414685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985" y="859959"/>
            <a:ext cx="5108719" cy="5104905"/>
          </a:xfrm>
        </p:spPr>
        <p:txBody>
          <a:bodyPr>
            <a:normAutofit/>
          </a:bodyPr>
          <a:lstStyle/>
          <a:p>
            <a:pPr>
              <a:spcBef>
                <a:spcPts val="0"/>
              </a:spcBef>
              <a:spcAft>
                <a:spcPts val="600"/>
              </a:spcAft>
              <a:buFont typeface="Wingdings" panose="05000000000000000000" pitchFamily="2" charset="2"/>
              <a:buChar char="§"/>
            </a:pPr>
            <a:r>
              <a:rPr lang="en-US" sz="1800" dirty="0"/>
              <a:t>Despite the fact that we provided discounts to our customers, the company's turnover fell by only 12% in comparison with 2019.</a:t>
            </a:r>
          </a:p>
          <a:p>
            <a:pPr>
              <a:spcBef>
                <a:spcPts val="0"/>
              </a:spcBef>
              <a:spcAft>
                <a:spcPts val="600"/>
              </a:spcAft>
              <a:buFont typeface="Wingdings" panose="05000000000000000000" pitchFamily="2" charset="2"/>
              <a:buChar char="§"/>
            </a:pPr>
            <a:r>
              <a:rPr lang="en-US" sz="1800" dirty="0"/>
              <a:t>The total number of projects decreased by 31%. </a:t>
            </a:r>
          </a:p>
          <a:p>
            <a:pPr>
              <a:spcBef>
                <a:spcPts val="0"/>
              </a:spcBef>
              <a:spcAft>
                <a:spcPts val="600"/>
              </a:spcAft>
              <a:buFont typeface="Wingdings" panose="05000000000000000000" pitchFamily="2" charset="2"/>
              <a:buChar char="§"/>
            </a:pPr>
            <a:r>
              <a:rPr lang="en-US" sz="1800" dirty="0"/>
              <a:t>STEP clients in 2020: 6 new, 11 old.</a:t>
            </a:r>
          </a:p>
          <a:p>
            <a:pPr>
              <a:spcBef>
                <a:spcPts val="0"/>
              </a:spcBef>
              <a:spcAft>
                <a:spcPts val="600"/>
              </a:spcAft>
              <a:buFont typeface="Wingdings" panose="05000000000000000000" pitchFamily="2" charset="2"/>
              <a:buChar char="§"/>
            </a:pPr>
            <a:r>
              <a:rPr lang="en-US" sz="1800" dirty="0"/>
              <a:t>We started working on 13 new projects.</a:t>
            </a:r>
          </a:p>
          <a:p>
            <a:pPr>
              <a:spcBef>
                <a:spcPts val="0"/>
              </a:spcBef>
              <a:spcAft>
                <a:spcPts val="600"/>
              </a:spcAft>
              <a:buFont typeface="Wingdings" panose="05000000000000000000" pitchFamily="2" charset="2"/>
              <a:buChar char="§"/>
            </a:pPr>
            <a:r>
              <a:rPr lang="en-US" sz="1800" dirty="0"/>
              <a:t>The main themes of last year's projects and inquiries: partnerships and individual owner consulting, strategy and business planning, recruitment and human resources work.</a:t>
            </a:r>
          </a:p>
          <a:p>
            <a:pPr>
              <a:spcBef>
                <a:spcPts val="0"/>
              </a:spcBef>
              <a:spcAft>
                <a:spcPts val="600"/>
              </a:spcAft>
              <a:buFont typeface="Wingdings" panose="05000000000000000000" pitchFamily="2" charset="2"/>
              <a:buChar char="§"/>
            </a:pPr>
            <a:r>
              <a:rPr lang="en-US" sz="1800" dirty="0"/>
              <a:t>One of the important themes of 2020 was the relationship between owners. Pandemic, lockdown, and business interruption sharpened these issues. </a:t>
            </a:r>
            <a:endParaRPr lang="ru-RU" sz="1800" dirty="0"/>
          </a:p>
          <a:p>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5</a:t>
            </a:fld>
            <a:endParaRPr lang="ru-RU"/>
          </a:p>
        </p:txBody>
      </p:sp>
      <p:sp>
        <p:nvSpPr>
          <p:cNvPr id="5" name="TextBox 6">
            <a:extLst>
              <a:ext uri="{FF2B5EF4-FFF2-40B4-BE49-F238E27FC236}">
                <a16:creationId xmlns:a16="http://schemas.microsoft.com/office/drawing/2014/main" id="{DB69ACC5-30C6-4FE4-AFD5-BA0042FD1999}"/>
              </a:ext>
            </a:extLst>
          </p:cNvPr>
          <p:cNvSpPr txBox="1"/>
          <p:nvPr/>
        </p:nvSpPr>
        <p:spPr>
          <a:xfrm>
            <a:off x="327985" y="146872"/>
            <a:ext cx="5257806"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Business</a:t>
            </a:r>
            <a:r>
              <a:rPr lang="ru-RU" sz="2400" b="1" dirty="0"/>
              <a:t>. 2020 </a:t>
            </a:r>
            <a:r>
              <a:rPr lang="en-US" sz="2400" b="1" dirty="0"/>
              <a:t>in figures.</a:t>
            </a:r>
            <a:endParaRPr lang="ru-RU" sz="2400" dirty="0"/>
          </a:p>
        </p:txBody>
      </p:sp>
      <p:graphicFrame>
        <p:nvGraphicFramePr>
          <p:cNvPr id="12" name="Диаграмма 11">
            <a:extLst>
              <a:ext uri="{FF2B5EF4-FFF2-40B4-BE49-F238E27FC236}">
                <a16:creationId xmlns:a16="http://schemas.microsoft.com/office/drawing/2014/main" id="{A9F8922E-3CED-46C9-A11F-C9DBB256FC83}"/>
              </a:ext>
            </a:extLst>
          </p:cNvPr>
          <p:cNvGraphicFramePr/>
          <p:nvPr>
            <p:extLst>
              <p:ext uri="{D42A27DB-BD31-4B8C-83A1-F6EECF244321}">
                <p14:modId xmlns:p14="http://schemas.microsoft.com/office/powerpoint/2010/main" val="1250766290"/>
              </p:ext>
            </p:extLst>
          </p:nvPr>
        </p:nvGraphicFramePr>
        <p:xfrm>
          <a:off x="6294024" y="385245"/>
          <a:ext cx="2930939" cy="2718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a:extLst>
              <a:ext uri="{FF2B5EF4-FFF2-40B4-BE49-F238E27FC236}">
                <a16:creationId xmlns:a16="http://schemas.microsoft.com/office/drawing/2014/main" id="{9148FDA7-C5D3-49E7-9582-32A89BA3EF03}"/>
              </a:ext>
            </a:extLst>
          </p:cNvPr>
          <p:cNvGraphicFramePr/>
          <p:nvPr>
            <p:extLst>
              <p:ext uri="{D42A27DB-BD31-4B8C-83A1-F6EECF244321}">
                <p14:modId xmlns:p14="http://schemas.microsoft.com/office/powerpoint/2010/main" val="2604304762"/>
              </p:ext>
            </p:extLst>
          </p:nvPr>
        </p:nvGraphicFramePr>
        <p:xfrm>
          <a:off x="6294024" y="2919005"/>
          <a:ext cx="3179585" cy="35537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Рисунок 7">
            <a:extLst>
              <a:ext uri="{FF2B5EF4-FFF2-40B4-BE49-F238E27FC236}">
                <a16:creationId xmlns:a16="http://schemas.microsoft.com/office/drawing/2014/main" id="{B3F74912-87BE-4CBE-A7FC-F8D10E99C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117895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985" y="969290"/>
            <a:ext cx="4839438" cy="5080636"/>
          </a:xfrm>
        </p:spPr>
        <p:txBody>
          <a:bodyPr>
            <a:normAutofit/>
          </a:bodyPr>
          <a:lstStyle/>
          <a:p>
            <a:pPr>
              <a:spcBef>
                <a:spcPts val="0"/>
              </a:spcBef>
              <a:spcAft>
                <a:spcPts val="600"/>
              </a:spcAft>
              <a:buFont typeface="Wingdings" panose="05000000000000000000" pitchFamily="2" charset="2"/>
              <a:buChar char="§"/>
            </a:pPr>
            <a:r>
              <a:rPr lang="en-US" sz="1800" dirty="0"/>
              <a:t>During the year we received about 75 requests for work. 69% of them came from new customers.</a:t>
            </a:r>
          </a:p>
          <a:p>
            <a:pPr>
              <a:spcBef>
                <a:spcPts val="0"/>
              </a:spcBef>
              <a:spcAft>
                <a:spcPts val="600"/>
              </a:spcAft>
              <a:buFont typeface="Wingdings" panose="05000000000000000000" pitchFamily="2" charset="2"/>
              <a:buChar char="§"/>
            </a:pPr>
            <a:r>
              <a:rPr lang="en-US" sz="1800" dirty="0"/>
              <a:t>The situation in the world and business has forced company owners to think about the future. This is noticeable in the increase in the number of inquiries we received in comparison with 2019.</a:t>
            </a:r>
          </a:p>
          <a:p>
            <a:pPr>
              <a:spcBef>
                <a:spcPts val="0"/>
              </a:spcBef>
              <a:spcAft>
                <a:spcPts val="600"/>
              </a:spcAft>
              <a:buFont typeface="Wingdings" panose="05000000000000000000" pitchFamily="2" charset="2"/>
              <a:buChar char="§"/>
            </a:pPr>
            <a:r>
              <a:rPr lang="en-US" sz="1800" dirty="0"/>
              <a:t>The most notable thing is that despite the times of crisis, there were very few inquiries regarding cost cutting for companies.</a:t>
            </a:r>
            <a:endParaRPr lang="ru-RU" sz="1800" dirty="0"/>
          </a:p>
          <a:p>
            <a:pPr>
              <a:spcBef>
                <a:spcPts val="0"/>
              </a:spcBef>
              <a:spcAft>
                <a:spcPts val="600"/>
              </a:spcAft>
              <a:buFont typeface="Wingdings" panose="05000000000000000000" pitchFamily="2" charset="2"/>
              <a:buChar char="§"/>
            </a:pPr>
            <a:endParaRPr lang="ru-RU" sz="1800" dirty="0"/>
          </a:p>
          <a:p>
            <a:pPr>
              <a:spcBef>
                <a:spcPts val="0"/>
              </a:spcBef>
              <a:spcAft>
                <a:spcPts val="600"/>
              </a:spcAft>
              <a:buFont typeface="Wingdings" panose="05000000000000000000" pitchFamily="2" charset="2"/>
              <a:buChar char="§"/>
            </a:pPr>
            <a:endParaRPr lang="ru-RU" sz="1800" dirty="0"/>
          </a:p>
          <a:p>
            <a:pPr>
              <a:spcBef>
                <a:spcPts val="0"/>
              </a:spcBef>
              <a:spcAft>
                <a:spcPts val="600"/>
              </a:spcAft>
              <a:buFont typeface="Wingdings" panose="05000000000000000000" pitchFamily="2" charset="2"/>
              <a:buChar char="§"/>
            </a:pP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6</a:t>
            </a:fld>
            <a:endParaRPr lang="ru-RU"/>
          </a:p>
        </p:txBody>
      </p:sp>
      <p:sp>
        <p:nvSpPr>
          <p:cNvPr id="7" name="TextBox 6">
            <a:extLst>
              <a:ext uri="{FF2B5EF4-FFF2-40B4-BE49-F238E27FC236}">
                <a16:creationId xmlns:a16="http://schemas.microsoft.com/office/drawing/2014/main" id="{1D7C72D7-3F15-4CF5-9736-B339EECA2A51}"/>
              </a:ext>
            </a:extLst>
          </p:cNvPr>
          <p:cNvSpPr txBox="1"/>
          <p:nvPr/>
        </p:nvSpPr>
        <p:spPr>
          <a:xfrm>
            <a:off x="327985" y="163802"/>
            <a:ext cx="5257806"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Business</a:t>
            </a:r>
            <a:r>
              <a:rPr lang="ru-RU" sz="2400" b="1" dirty="0"/>
              <a:t>. 2020 </a:t>
            </a:r>
            <a:r>
              <a:rPr lang="en-US" sz="2400" b="1" dirty="0"/>
              <a:t>in figures.</a:t>
            </a:r>
            <a:endParaRPr lang="ru-RU" sz="2400" dirty="0"/>
          </a:p>
        </p:txBody>
      </p:sp>
      <p:graphicFrame>
        <p:nvGraphicFramePr>
          <p:cNvPr id="8" name="Диаграмма 7">
            <a:extLst>
              <a:ext uri="{FF2B5EF4-FFF2-40B4-BE49-F238E27FC236}">
                <a16:creationId xmlns:a16="http://schemas.microsoft.com/office/drawing/2014/main" id="{6555C342-0896-4ECD-BA6C-8A16EF5FA015}"/>
              </a:ext>
            </a:extLst>
          </p:cNvPr>
          <p:cNvGraphicFramePr/>
          <p:nvPr>
            <p:extLst>
              <p:ext uri="{D42A27DB-BD31-4B8C-83A1-F6EECF244321}">
                <p14:modId xmlns:p14="http://schemas.microsoft.com/office/powerpoint/2010/main" val="3672425168"/>
              </p:ext>
            </p:extLst>
          </p:nvPr>
        </p:nvGraphicFramePr>
        <p:xfrm>
          <a:off x="6294024" y="608537"/>
          <a:ext cx="2930939" cy="2718169"/>
        </p:xfrm>
        <a:graphic>
          <a:graphicData uri="http://schemas.openxmlformats.org/drawingml/2006/chart">
            <c:chart xmlns:c="http://schemas.openxmlformats.org/drawingml/2006/chart" xmlns:r="http://schemas.openxmlformats.org/officeDocument/2006/relationships" r:id="rId2"/>
          </a:graphicData>
        </a:graphic>
      </p:graphicFrame>
      <p:pic>
        <p:nvPicPr>
          <p:cNvPr id="9" name="Рисунок 8">
            <a:extLst>
              <a:ext uri="{FF2B5EF4-FFF2-40B4-BE49-F238E27FC236}">
                <a16:creationId xmlns:a16="http://schemas.microsoft.com/office/drawing/2014/main" id="{78E7D6DE-2BB1-4C1F-A8DE-149B5521A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207692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236E2C8-18B6-4FF3-855C-61CF6C5D3279}" type="slidenum">
              <a:rPr lang="ru-RU" smtClean="0"/>
              <a:t>7</a:t>
            </a:fld>
            <a:endParaRPr lang="ru-RU"/>
          </a:p>
        </p:txBody>
      </p:sp>
      <p:sp>
        <p:nvSpPr>
          <p:cNvPr id="5" name="TextBox 6">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Reviews about our work</a:t>
            </a:r>
            <a:endParaRPr lang="ru-RU" sz="2400" dirty="0"/>
          </a:p>
        </p:txBody>
      </p:sp>
      <p:cxnSp>
        <p:nvCxnSpPr>
          <p:cNvPr id="11" name="Прямая соединительная линия 10"/>
          <p:cNvCxnSpPr/>
          <p:nvPr/>
        </p:nvCxnSpPr>
        <p:spPr>
          <a:xfrm flipH="1">
            <a:off x="327985" y="1199983"/>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29" y="903120"/>
            <a:ext cx="4127994" cy="5055719"/>
          </a:xfrm>
          <a:prstGeom prst="rect">
            <a:avLst/>
          </a:prstGeom>
        </p:spPr>
      </p:pic>
      <p:sp>
        <p:nvSpPr>
          <p:cNvPr id="12" name="Прямоугольник 11"/>
          <p:cNvSpPr/>
          <p:nvPr/>
        </p:nvSpPr>
        <p:spPr>
          <a:xfrm>
            <a:off x="4217831" y="1356360"/>
            <a:ext cx="4529929"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4496537" y="1706245"/>
            <a:ext cx="5222457" cy="4351338"/>
          </a:xfrm>
        </p:spPr>
        <p:txBody>
          <a:bodyPr>
            <a:normAutofit/>
          </a:bodyPr>
          <a:lstStyle/>
          <a:p>
            <a:pPr marL="0" indent="0">
              <a:buNone/>
            </a:pPr>
            <a:r>
              <a:rPr lang="en-US" sz="1800" dirty="0"/>
              <a:t>STEP Consulting has remained the leader of the top 50 best consulting companies in Russia in 2020.</a:t>
            </a:r>
          </a:p>
          <a:p>
            <a:pPr marL="0" indent="0">
              <a:buNone/>
            </a:pPr>
            <a:r>
              <a:rPr lang="en-US" sz="1800" dirty="0"/>
              <a:t>Received 2 new reviews:</a:t>
            </a:r>
          </a:p>
          <a:p>
            <a:pPr>
              <a:buFont typeface="Wingdings" panose="05000000000000000000" pitchFamily="2" charset="2"/>
              <a:buChar char="§"/>
            </a:pPr>
            <a:r>
              <a:rPr lang="en-US" sz="1800" dirty="0"/>
              <a:t>for supporting organizational changes in the company TD BILIGHT LLC for a year and a half,</a:t>
            </a:r>
          </a:p>
          <a:p>
            <a:pPr>
              <a:buFont typeface="Wingdings" panose="05000000000000000000" pitchFamily="2" charset="2"/>
              <a:buChar char="§"/>
            </a:pPr>
            <a:r>
              <a:rPr lang="en-US" sz="1800" dirty="0"/>
              <a:t>for the work on the alignment of partnerships and contracts between co-owners of the business in the Group of companies "CUSTIS".</a:t>
            </a:r>
            <a:endParaRPr lang="ru-RU" sz="1800" dirty="0"/>
          </a:p>
        </p:txBody>
      </p:sp>
      <p:pic>
        <p:nvPicPr>
          <p:cNvPr id="9" name="Рисунок 8">
            <a:extLst>
              <a:ext uri="{FF2B5EF4-FFF2-40B4-BE49-F238E27FC236}">
                <a16:creationId xmlns:a16="http://schemas.microsoft.com/office/drawing/2014/main" id="{7B9271CD-A108-47D2-B8AA-1A2AEEDF9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57385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3596860" y="734530"/>
            <a:ext cx="5760499" cy="53192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E236E2C8-18B6-4FF3-855C-61CF6C5D3279}" type="slidenum">
              <a:rPr lang="ru-RU" smtClean="0"/>
              <a:t>8</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Business Rakes Club</a:t>
            </a:r>
            <a:endParaRPr lang="ru-RU" sz="24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002" y="3390504"/>
            <a:ext cx="2365236" cy="133896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02" y="4719454"/>
            <a:ext cx="2365235" cy="133430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03" y="734529"/>
            <a:ext cx="2365235" cy="1331282"/>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002" y="2065811"/>
            <a:ext cx="2365235" cy="1329796"/>
          </a:xfrm>
          <a:prstGeom prst="rect">
            <a:avLst/>
          </a:prstGeom>
        </p:spPr>
      </p:pic>
      <p:sp>
        <p:nvSpPr>
          <p:cNvPr id="12" name="TextBox 11"/>
          <p:cNvSpPr txBox="1"/>
          <p:nvPr/>
        </p:nvSpPr>
        <p:spPr>
          <a:xfrm>
            <a:off x="4189492" y="1212371"/>
            <a:ext cx="4575234"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In 2020, the Business Rakes Club held 7 meetings. Only 1 of them was held in person, and then we moved all together online.</a:t>
            </a:r>
          </a:p>
          <a:p>
            <a:pPr marL="285750" indent="-285750">
              <a:buFont typeface="Wingdings" panose="05000000000000000000" pitchFamily="2" charset="2"/>
              <a:buChar char="§"/>
            </a:pPr>
            <a:r>
              <a:rPr lang="en-US" dirty="0"/>
              <a:t>8 speakers told us about their projects and got feedback from experts.</a:t>
            </a:r>
          </a:p>
          <a:p>
            <a:pPr marL="285750" indent="-285750">
              <a:buFont typeface="Wingdings" panose="05000000000000000000" pitchFamily="2" charset="2"/>
              <a:buChar char="§"/>
            </a:pPr>
            <a:r>
              <a:rPr lang="en-US" dirty="0"/>
              <a:t>At the beginning of the year, we published a new book about </a:t>
            </a:r>
            <a:r>
              <a:rPr lang="en-US"/>
              <a:t>Business Rakes Club </a:t>
            </a:r>
            <a:r>
              <a:rPr lang="en-US" dirty="0"/>
              <a:t>meetings and now we are preparing to publish the next one.</a:t>
            </a:r>
          </a:p>
          <a:p>
            <a:pPr marL="285750" indent="-285750">
              <a:buFont typeface="Wingdings" panose="05000000000000000000" pitchFamily="2" charset="2"/>
              <a:buChar char="§"/>
            </a:pPr>
            <a:r>
              <a:rPr lang="en-US" dirty="0"/>
              <a:t>In December we had our 30th Club meeting and celebrated our 5th anniversary!</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We are looking forward to seeing everyone at Club meetings in 2021!</a:t>
            </a:r>
            <a:endParaRPr lang="ru-RU" dirty="0"/>
          </a:p>
        </p:txBody>
      </p:sp>
      <p:pic>
        <p:nvPicPr>
          <p:cNvPr id="13" name="Рисунок 12">
            <a:extLst>
              <a:ext uri="{FF2B5EF4-FFF2-40B4-BE49-F238E27FC236}">
                <a16:creationId xmlns:a16="http://schemas.microsoft.com/office/drawing/2014/main" id="{9D77E2A4-2472-4CDB-BECC-0F8428BFD3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254200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5569" y="1225347"/>
            <a:ext cx="4287202" cy="5131004"/>
          </a:xfrm>
        </p:spPr>
        <p:txBody>
          <a:bodyPr>
            <a:normAutofit/>
          </a:bodyPr>
          <a:lstStyle/>
          <a:p>
            <a:pPr marL="0" indent="0">
              <a:buNone/>
            </a:pPr>
            <a:r>
              <a:rPr lang="en-US" sz="1800" dirty="0"/>
              <a:t>Although the issue of the coronavirus and falling markets has firmly taken over the headlines, STEP Consulting has continued to write articles for publications. </a:t>
            </a:r>
          </a:p>
          <a:p>
            <a:pPr>
              <a:buFont typeface="Wingdings" panose="05000000000000000000" pitchFamily="2" charset="2"/>
              <a:buChar char="§"/>
            </a:pPr>
            <a:r>
              <a:rPr lang="en-US" sz="1800" dirty="0"/>
              <a:t>Fifteen of our articles were published in periodicals like E-xecutive.ru, Retail.ru, Snob and Klerk.</a:t>
            </a:r>
          </a:p>
          <a:p>
            <a:pPr>
              <a:buFont typeface="Wingdings" panose="05000000000000000000" pitchFamily="2" charset="2"/>
              <a:buChar char="§"/>
            </a:pPr>
            <a:r>
              <a:rPr lang="en-US" sz="1800" dirty="0"/>
              <a:t>We gave 2 interviews for the Territory PRO portal. </a:t>
            </a:r>
          </a:p>
          <a:p>
            <a:pPr>
              <a:buFont typeface="Wingdings" panose="05000000000000000000" pitchFamily="2" charset="2"/>
              <a:buChar char="§"/>
            </a:pPr>
            <a:r>
              <a:rPr lang="en-US" sz="1800" dirty="0"/>
              <a:t>In response to requests from journalists we prepared a number of expert commentaries.</a:t>
            </a:r>
          </a:p>
          <a:p>
            <a:pPr>
              <a:buFont typeface="Wingdings" panose="05000000000000000000" pitchFamily="2" charset="2"/>
              <a:buChar char="§"/>
            </a:pPr>
            <a:r>
              <a:rPr lang="en-US" sz="1800" dirty="0"/>
              <a:t>We continued to post STEP blogs on the website.</a:t>
            </a:r>
          </a:p>
          <a:p>
            <a:pPr marL="0" indent="0">
              <a:buNone/>
            </a:pPr>
            <a:endParaRPr lang="en-US" sz="1800" dirty="0"/>
          </a:p>
          <a:p>
            <a:pPr marL="0" indent="0">
              <a:buNone/>
            </a:pPr>
            <a:r>
              <a:rPr lang="en-US" sz="1800" dirty="0"/>
              <a:t>In 2020 most of our content was published in online media.</a:t>
            </a:r>
            <a:endParaRPr lang="ru-RU" sz="1800" dirty="0"/>
          </a:p>
        </p:txBody>
      </p:sp>
      <p:sp>
        <p:nvSpPr>
          <p:cNvPr id="4" name="Номер слайда 3"/>
          <p:cNvSpPr>
            <a:spLocks noGrp="1"/>
          </p:cNvSpPr>
          <p:nvPr>
            <p:ph type="sldNum" sz="quarter" idx="12"/>
          </p:nvPr>
        </p:nvSpPr>
        <p:spPr/>
        <p:txBody>
          <a:bodyPr/>
          <a:lstStyle/>
          <a:p>
            <a:fld id="{E236E2C8-18B6-4FF3-855C-61CF6C5D3279}" type="slidenum">
              <a:rPr lang="ru-RU" smtClean="0"/>
              <a:t>9</a:t>
            </a:fld>
            <a:endParaRPr lang="ru-RU"/>
          </a:p>
        </p:txBody>
      </p:sp>
      <p:sp>
        <p:nvSpPr>
          <p:cNvPr id="6" name="TextBox 5">
            <a:extLst>
              <a:ext uri="{FF2B5EF4-FFF2-40B4-BE49-F238E27FC236}">
                <a16:creationId xmlns:a16="http://schemas.microsoft.com/office/drawing/2014/main" id="{DB69ACC5-30C6-4FE4-AFD5-BA0042FD1999}"/>
              </a:ext>
            </a:extLst>
          </p:cNvPr>
          <p:cNvSpPr txBox="1"/>
          <p:nvPr/>
        </p:nvSpPr>
        <p:spPr>
          <a:xfrm>
            <a:off x="327985" y="146872"/>
            <a:ext cx="4168552"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Publications</a:t>
            </a:r>
            <a:endParaRPr lang="ru-RU" sz="24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049" y="1173074"/>
            <a:ext cx="3789951" cy="5684926"/>
          </a:xfrm>
          <a:prstGeom prst="rect">
            <a:avLst/>
          </a:prstGeom>
        </p:spPr>
      </p:pic>
      <p:cxnSp>
        <p:nvCxnSpPr>
          <p:cNvPr id="9" name="Прямая соединительная линия 8"/>
          <p:cNvCxnSpPr/>
          <p:nvPr/>
        </p:nvCxnSpPr>
        <p:spPr>
          <a:xfrm flipH="1">
            <a:off x="1007435" y="1225346"/>
            <a:ext cx="6350" cy="2790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id="{51A91B14-61E6-408B-9201-A6C3D140B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63" y="6356351"/>
            <a:ext cx="825046" cy="399215"/>
          </a:xfrm>
          <a:prstGeom prst="rect">
            <a:avLst/>
          </a:prstGeom>
        </p:spPr>
      </p:pic>
    </p:spTree>
    <p:extLst>
      <p:ext uri="{BB962C8B-B14F-4D97-AF65-F5344CB8AC3E}">
        <p14:creationId xmlns:p14="http://schemas.microsoft.com/office/powerpoint/2010/main" val="9207692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7">
      <a:majorFont>
        <a:latin typeface="NeuzCyr"/>
        <a:ea typeface=""/>
        <a:cs typeface=""/>
      </a:majorFont>
      <a:minorFont>
        <a:latin typeface="NeuzCyr"/>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1738</Words>
  <Application>Microsoft Office PowerPoint</Application>
  <PresentationFormat>Лист A4 (210x297 мм)</PresentationFormat>
  <Paragraphs>138</Paragraphs>
  <Slides>19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NeuzCyr</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Гульнара</dc:creator>
  <cp:lastModifiedBy>Мингачева Гульнара</cp:lastModifiedBy>
  <cp:revision>129</cp:revision>
  <dcterms:created xsi:type="dcterms:W3CDTF">2021-01-19T10:09:10Z</dcterms:created>
  <dcterms:modified xsi:type="dcterms:W3CDTF">2021-03-09T10:08:16Z</dcterms:modified>
</cp:coreProperties>
</file>